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56"/>
  </p:notesMasterIdLst>
  <p:handoutMasterIdLst>
    <p:handoutMasterId r:id="rId57"/>
  </p:handoutMasterIdLst>
  <p:sldIdLst>
    <p:sldId id="365" r:id="rId5"/>
    <p:sldId id="366" r:id="rId6"/>
    <p:sldId id="324" r:id="rId7"/>
    <p:sldId id="323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01" r:id="rId16"/>
    <p:sldId id="300" r:id="rId17"/>
    <p:sldId id="262" r:id="rId18"/>
    <p:sldId id="263" r:id="rId19"/>
    <p:sldId id="264" r:id="rId20"/>
    <p:sldId id="265" r:id="rId21"/>
    <p:sldId id="257" r:id="rId22"/>
    <p:sldId id="309" r:id="rId23"/>
    <p:sldId id="310" r:id="rId24"/>
    <p:sldId id="311" r:id="rId25"/>
    <p:sldId id="337" r:id="rId26"/>
    <p:sldId id="312" r:id="rId27"/>
    <p:sldId id="313" r:id="rId28"/>
    <p:sldId id="314" r:id="rId29"/>
    <p:sldId id="315" r:id="rId30"/>
    <p:sldId id="335" r:id="rId31"/>
    <p:sldId id="362" r:id="rId32"/>
    <p:sldId id="336" r:id="rId33"/>
    <p:sldId id="261" r:id="rId34"/>
    <p:sldId id="259" r:id="rId35"/>
    <p:sldId id="260" r:id="rId36"/>
    <p:sldId id="339" r:id="rId37"/>
    <p:sldId id="332" r:id="rId38"/>
    <p:sldId id="333" r:id="rId39"/>
    <p:sldId id="334" r:id="rId40"/>
    <p:sldId id="340" r:id="rId41"/>
    <p:sldId id="361" r:id="rId42"/>
    <p:sldId id="364" r:id="rId43"/>
    <p:sldId id="342" r:id="rId44"/>
    <p:sldId id="343" r:id="rId45"/>
    <p:sldId id="344" r:id="rId46"/>
    <p:sldId id="357" r:id="rId47"/>
    <p:sldId id="347" r:id="rId48"/>
    <p:sldId id="358" r:id="rId49"/>
    <p:sldId id="359" r:id="rId50"/>
    <p:sldId id="360" r:id="rId51"/>
    <p:sldId id="348" r:id="rId52"/>
    <p:sldId id="350" r:id="rId53"/>
    <p:sldId id="351" r:id="rId54"/>
    <p:sldId id="35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3725" autoAdjust="0"/>
  </p:normalViewPr>
  <p:slideViewPr>
    <p:cSldViewPr snapToGrid="0">
      <p:cViewPr varScale="1">
        <p:scale>
          <a:sx n="76" d="100"/>
          <a:sy n="76" d="100"/>
        </p:scale>
        <p:origin x="126" y="5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5T21:13:31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5T21:13:55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0 291,'56'-3,"0"-3,102-24,-100 17,748-98,-649 103,98-11,23-37,-174 33,-37 13,0 3,0 3,103 6,-48 1,-54-3,550 18,191 53,-634-45,-107-14,112 5,-4-12,225-4,-91-20,343-9,-447 27,168 3,-249 4,114 1,-182-6,-26 1,45-5,-76 3,15-7,-7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5T21:13:58.7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1 350,'35'0,"363"-9,-317 6,411 3,71-3,-172-40,-42 3,228 30,-126 11,0-39,391-23,-750 57,729-42,-451 8,128-9,-335 38,174 15,-263-1,235 11,-310-16,1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5T21:14:04.0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1 532,'29'-11,"3"-2,0 2,2 1,40-7,-1 0,171-43,288-34,-19 4,-349 60,220-13,-205 27,506-2,-208 15,234-16,-662 18,978-37,-507 15,16 8,-37 12,-322 4,-179-1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5T21:14:06.26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1 258,'0'0,"25"-27,-17 28,-1 1,0-1,1 1,-1 0,12 6,16 5,28 1,1-3,1-2,0-4,88-3,261-36,428-45,-802 75,569-49,393-30,-437 65,-377 15,233 4,87-3,-245-12,-156 10,222-4,-27 8,-238 0,-64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5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9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50.png"/><Relationship Id="rId4" Type="http://schemas.openxmlformats.org/officeDocument/2006/relationships/image" Target="../media/image120.png"/><Relationship Id="rId9" Type="http://schemas.openxmlformats.org/officeDocument/2006/relationships/customXml" Target="../ink/ink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gif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9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1CE-DCA9-B85E-32F5-62D62D5B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Stands Alone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A0D8-5AF0-9D8D-8612-59E4278C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57624"/>
            <a:ext cx="11090274" cy="3979625"/>
          </a:xfrm>
        </p:spPr>
        <p:txBody>
          <a:bodyPr/>
          <a:lstStyle/>
          <a:p>
            <a:r>
              <a:rPr lang="en-US" sz="4000" dirty="0"/>
              <a:t>Mechanical</a:t>
            </a:r>
          </a:p>
          <a:p>
            <a:r>
              <a:rPr lang="en-US" sz="4000" dirty="0"/>
              <a:t>Use Precise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C31D4-1778-AE03-201A-8F19A2CC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3074" name="Picture 2" descr="Gears – Bartosz Ciechanowski">
            <a:extLst>
              <a:ext uri="{FF2B5EF4-FFF2-40B4-BE49-F238E27FC236}">
                <a16:creationId xmlns:a16="http://schemas.microsoft.com/office/drawing/2014/main" id="{1BDF3BBD-0DD7-2A7E-5427-1A6029E6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" y="3429000"/>
            <a:ext cx="5253805" cy="27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1FF83-ACFF-C736-B164-1041124198DE}"/>
              </a:ext>
            </a:extLst>
          </p:cNvPr>
          <p:cNvSpPr txBox="1"/>
          <p:nvPr/>
        </p:nvSpPr>
        <p:spPr>
          <a:xfrm>
            <a:off x="7257387" y="1881275"/>
            <a:ext cx="3967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Why</a:t>
            </a:r>
            <a:r>
              <a:rPr lang="en-US" sz="2400" dirty="0"/>
              <a:t> you should properly plan for a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backpacking</a:t>
            </a:r>
            <a:r>
              <a:rPr lang="en-US" sz="2400" dirty="0"/>
              <a:t> trip,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Explain </a:t>
            </a:r>
            <a:r>
              <a:rPr lang="en-US" sz="2400" dirty="0"/>
              <a:t>the gear you should carry in your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backpack</a:t>
            </a:r>
            <a:r>
              <a:rPr lang="en-US" sz="2400" dirty="0"/>
              <a:t>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And lastly, how</a:t>
            </a:r>
            <a:r>
              <a:rPr lang="en-US" sz="2400" dirty="0"/>
              <a:t> you can find good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backpacking</a:t>
            </a:r>
            <a:r>
              <a:rPr lang="en-US" sz="2400" dirty="0"/>
              <a:t> gear without breaking the bank.</a:t>
            </a:r>
          </a:p>
        </p:txBody>
      </p:sp>
      <p:pic>
        <p:nvPicPr>
          <p:cNvPr id="6" name="Picture 2" descr="Where to Buy Discount Outdoor Gear + Current Deals! - Fresh Off The Grid">
            <a:extLst>
              <a:ext uri="{FF2B5EF4-FFF2-40B4-BE49-F238E27FC236}">
                <a16:creationId xmlns:a16="http://schemas.microsoft.com/office/drawing/2014/main" id="{F87ACD8A-C347-56DA-C6F0-6B2BF852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39" y="3286765"/>
            <a:ext cx="4570430" cy="30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19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56F7-A79F-46C8-8E3D-3C36C9B9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CD42-FE4D-1836-1259-D1331365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864" y="1658950"/>
            <a:ext cx="11090274" cy="3979625"/>
          </a:xfrm>
        </p:spPr>
        <p:txBody>
          <a:bodyPr/>
          <a:lstStyle/>
          <a:p>
            <a:r>
              <a:rPr lang="en-US" sz="4400" dirty="0"/>
              <a:t>Today we are going to </a:t>
            </a:r>
            <a:r>
              <a:rPr lang="en-US" sz="4400" i="1" dirty="0"/>
              <a:t>discuss</a:t>
            </a:r>
            <a:r>
              <a:rPr lang="en-US" sz="4400" dirty="0"/>
              <a:t> </a:t>
            </a:r>
            <a:r>
              <a:rPr lang="en-US" sz="4400" u="sng" dirty="0"/>
              <a:t>what a </a:t>
            </a:r>
            <a:r>
              <a:rPr lang="en-US" sz="4400" b="1" u="sng" dirty="0"/>
              <a:t>thesis statement </a:t>
            </a:r>
            <a:r>
              <a:rPr lang="en-US" sz="4400" u="sng" dirty="0"/>
              <a:t>is</a:t>
            </a:r>
            <a:r>
              <a:rPr lang="en-US" sz="4400" dirty="0"/>
              <a:t>, </a:t>
            </a:r>
            <a:r>
              <a:rPr lang="en-US" sz="4400" u="sng" dirty="0"/>
              <a:t>how it functions</a:t>
            </a:r>
            <a:r>
              <a:rPr lang="en-US" sz="4400" dirty="0"/>
              <a:t>, and </a:t>
            </a:r>
            <a:r>
              <a:rPr lang="en-US" sz="4400" u="sng" dirty="0"/>
              <a:t>define </a:t>
            </a:r>
            <a:r>
              <a:rPr lang="en-US" sz="4400" i="1" u="sng" dirty="0"/>
              <a:t>the</a:t>
            </a:r>
            <a:r>
              <a:rPr lang="en-US" sz="4400" u="sng" dirty="0"/>
              <a:t> steps </a:t>
            </a:r>
            <a:r>
              <a:rPr lang="en-US" sz="4400" dirty="0"/>
              <a:t>you can take to </a:t>
            </a:r>
            <a:r>
              <a:rPr lang="en-US" sz="4400" i="1" dirty="0"/>
              <a:t>replicate </a:t>
            </a:r>
            <a:r>
              <a:rPr lang="en-US" sz="4400" dirty="0"/>
              <a:t>good </a:t>
            </a:r>
            <a:r>
              <a:rPr lang="en-US" sz="4400" b="1" dirty="0"/>
              <a:t>thesis</a:t>
            </a:r>
            <a:r>
              <a:rPr lang="en-US" sz="4400" dirty="0"/>
              <a:t> statements.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4C38-9A9D-ADD9-B330-85B964E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FE7E6-43B9-ADE1-BEE3-429572AC2DC7}"/>
              </a:ext>
            </a:extLst>
          </p:cNvPr>
          <p:cNvSpPr txBox="1">
            <a:spLocks/>
          </p:cNvSpPr>
          <p:nvPr/>
        </p:nvSpPr>
        <p:spPr>
          <a:xfrm>
            <a:off x="296864" y="1658949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Today I’m going to </a:t>
            </a:r>
            <a:r>
              <a:rPr lang="en-US" sz="4400" u="sng" dirty="0"/>
              <a:t>teach you</a:t>
            </a:r>
            <a:r>
              <a:rPr lang="en-US" sz="4400" dirty="0"/>
              <a:t> how to </a:t>
            </a:r>
            <a:r>
              <a:rPr lang="en-US" sz="4400" i="1" dirty="0"/>
              <a:t>properly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shine</a:t>
            </a:r>
            <a:r>
              <a:rPr lang="en-US" sz="4400" dirty="0"/>
              <a:t> your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shoes. </a:t>
            </a:r>
            <a:r>
              <a:rPr lang="en-US" sz="4400" dirty="0"/>
              <a:t>(Good, Straight Forward, End Goal and Thesis)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833231-F7D1-1A79-B0F9-D9ADC461039D}"/>
              </a:ext>
            </a:extLst>
          </p:cNvPr>
          <p:cNvSpPr txBox="1">
            <a:spLocks/>
          </p:cNvSpPr>
          <p:nvPr/>
        </p:nvSpPr>
        <p:spPr>
          <a:xfrm>
            <a:off x="296864" y="1658948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Today we will </a:t>
            </a:r>
            <a:r>
              <a:rPr lang="en-US" sz="4400" u="sng" dirty="0"/>
              <a:t>learn</a:t>
            </a:r>
            <a:r>
              <a:rPr lang="en-US" sz="4400" dirty="0"/>
              <a:t> what we </a:t>
            </a:r>
            <a:r>
              <a:rPr lang="en-US" sz="4400" i="1" dirty="0"/>
              <a:t>need</a:t>
            </a:r>
            <a:r>
              <a:rPr lang="en-US" sz="4400" dirty="0"/>
              <a:t> to get started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crocheting</a:t>
            </a:r>
            <a:r>
              <a:rPr lang="en-US" sz="4400" dirty="0"/>
              <a:t>, </a:t>
            </a:r>
            <a:r>
              <a:rPr lang="en-US" sz="4400" u="sng" dirty="0"/>
              <a:t>next we will learn </a:t>
            </a:r>
            <a:r>
              <a:rPr lang="en-US" sz="4400" dirty="0"/>
              <a:t>the basic steps for a single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crochet</a:t>
            </a:r>
            <a:r>
              <a:rPr lang="en-US" sz="4400" dirty="0"/>
              <a:t> stitch, </a:t>
            </a:r>
            <a:r>
              <a:rPr lang="en-US" sz="4400" u="sng" dirty="0"/>
              <a:t>last, I’ll lead </a:t>
            </a:r>
            <a:r>
              <a:rPr lang="en-US" sz="4400" dirty="0"/>
              <a:t>you in the </a:t>
            </a:r>
            <a:r>
              <a:rPr lang="en-US" sz="4400" i="1" dirty="0"/>
              <a:t>right direction </a:t>
            </a:r>
            <a:r>
              <a:rPr lang="en-US" sz="4400" dirty="0"/>
              <a:t>towards your first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crocheting</a:t>
            </a:r>
            <a:r>
              <a:rPr lang="en-US" sz="4400" dirty="0"/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15111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  <p:bldP spid="5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Don’t Copy Me…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85059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3631-0A44-0D00-BA26-3C31834B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 idea of Power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EA60-1E9E-513C-7DD8-BEE56FA6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Power Points do what?</a:t>
            </a:r>
          </a:p>
          <a:p>
            <a:pPr lvl="1"/>
            <a:r>
              <a:rPr lang="en-US" sz="4400" dirty="0"/>
              <a:t>Make Powerful Points</a:t>
            </a:r>
          </a:p>
        </p:txBody>
      </p:sp>
    </p:spTree>
    <p:extLst>
      <p:ext uri="{BB962C8B-B14F-4D97-AF65-F5344CB8AC3E}">
        <p14:creationId xmlns:p14="http://schemas.microsoft.com/office/powerpoint/2010/main" val="1661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AA67-0F72-41A1-8AAB-D78F2648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for Visuals, 6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511A-F8C5-41D4-8E18-C43849A8A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114550"/>
            <a:ext cx="5683931" cy="4288658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sz="3000" dirty="0"/>
              <a:t>Don’t divide your audience's attention</a:t>
            </a:r>
          </a:p>
          <a:p>
            <a:pPr>
              <a:buFont typeface="+mj-lt"/>
              <a:buAutoNum type="arabicPeriod"/>
            </a:pPr>
            <a:r>
              <a:rPr lang="en-US" sz="3000" dirty="0"/>
              <a:t>Simplify – One idea per slide*</a:t>
            </a:r>
          </a:p>
          <a:p>
            <a:pPr>
              <a:buFont typeface="+mj-lt"/>
              <a:buAutoNum type="arabicPeriod"/>
            </a:pPr>
            <a:r>
              <a:rPr lang="en-US" sz="3000" dirty="0"/>
              <a:t>Signaling – Highlighting Key Features</a:t>
            </a:r>
          </a:p>
          <a:p>
            <a:pPr>
              <a:buFont typeface="+mj-lt"/>
              <a:buAutoNum type="arabicPeriod"/>
            </a:pPr>
            <a:r>
              <a:rPr lang="en-US" sz="3000" dirty="0"/>
              <a:t>Divide when possible</a:t>
            </a:r>
          </a:p>
          <a:p>
            <a:pPr>
              <a:buFont typeface="+mj-lt"/>
              <a:buAutoNum type="arabicPeriod"/>
            </a:pPr>
            <a:r>
              <a:rPr lang="en-US" sz="3000" dirty="0"/>
              <a:t>Keep explanations close</a:t>
            </a:r>
          </a:p>
          <a:p>
            <a:pPr>
              <a:buFont typeface="+mj-lt"/>
              <a:buAutoNum type="arabicPeriod"/>
            </a:pPr>
            <a:r>
              <a:rPr lang="en-US" sz="3000" dirty="0"/>
              <a:t>Not Explaining your visuals</a:t>
            </a:r>
          </a:p>
          <a:p>
            <a:pPr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Exploring complex graphs using three-dimensional quantum walks of  correlated photons">
            <a:extLst>
              <a:ext uri="{FF2B5EF4-FFF2-40B4-BE49-F238E27FC236}">
                <a16:creationId xmlns:a16="http://schemas.microsoft.com/office/drawing/2014/main" id="{BBADAFD0-6C18-9122-DE7A-383314E6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93" y="1881275"/>
            <a:ext cx="5683931" cy="477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2DF1F-8AD5-21FC-18E4-FDE3A0A6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93" y="1881275"/>
            <a:ext cx="2431334" cy="2120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37599-237D-24D6-7BD6-2D943A6D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127" y="1971972"/>
            <a:ext cx="3238146" cy="2029651"/>
          </a:xfrm>
          <a:prstGeom prst="rect">
            <a:avLst/>
          </a:prstGeom>
        </p:spPr>
      </p:pic>
      <p:pic>
        <p:nvPicPr>
          <p:cNvPr id="1028" name="Picture 4" descr="Teacher Shortages in California: Status, Sources, and Potential Solutions |  Learning Policy Institute">
            <a:extLst>
              <a:ext uri="{FF2B5EF4-FFF2-40B4-BE49-F238E27FC236}">
                <a16:creationId xmlns:a16="http://schemas.microsoft.com/office/drawing/2014/main" id="{70DF15E4-780E-4749-D2F8-9A372780D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74" y="1518558"/>
            <a:ext cx="7141014" cy="417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7E5E4A-7856-F2F5-7E58-FD67502808DA}"/>
              </a:ext>
            </a:extLst>
          </p:cNvPr>
          <p:cNvSpPr/>
          <p:nvPr/>
        </p:nvSpPr>
        <p:spPr>
          <a:xfrm>
            <a:off x="9525000" y="3429000"/>
            <a:ext cx="1841500" cy="1778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48AF0-F328-B7B5-6E8E-F8518C948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118" y="2316430"/>
            <a:ext cx="2862405" cy="2698838"/>
          </a:xfrm>
          <a:prstGeom prst="rect">
            <a:avLst/>
          </a:prstGeom>
        </p:spPr>
      </p:pic>
      <p:pic>
        <p:nvPicPr>
          <p:cNvPr id="1030" name="Picture 6" descr="Music for Kids: Parts of the Guitar">
            <a:extLst>
              <a:ext uri="{FF2B5EF4-FFF2-40B4-BE49-F238E27FC236}">
                <a16:creationId xmlns:a16="http://schemas.microsoft.com/office/drawing/2014/main" id="{0A713E44-EA6D-4C5B-91F6-6F057D4D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64" y="1565093"/>
            <a:ext cx="4201512" cy="420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g breed Archives">
            <a:extLst>
              <a:ext uri="{FF2B5EF4-FFF2-40B4-BE49-F238E27FC236}">
                <a16:creationId xmlns:a16="http://schemas.microsoft.com/office/drawing/2014/main" id="{F4DE28BF-B24F-532E-C12B-59DF25BC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703" y="1891078"/>
            <a:ext cx="6306355" cy="331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2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9BF42-3855-4B55-A2CA-801BC8E2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COMPLICATE THE SLIDE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7AC4-1BD7-4D6E-94D1-047CEA37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Bullet points put everyone to sleep…</a:t>
            </a:r>
          </a:p>
          <a:p>
            <a:pPr lvl="1"/>
            <a:r>
              <a:rPr lang="en-US" sz="3400" dirty="0"/>
              <a:t>Beware of Lists*</a:t>
            </a:r>
          </a:p>
          <a:p>
            <a:r>
              <a:rPr lang="en-US" sz="4000" dirty="0"/>
              <a:t>Headlines should be simple and direct</a:t>
            </a:r>
          </a:p>
          <a:p>
            <a:r>
              <a:rPr lang="en-US" sz="4000" dirty="0"/>
              <a:t>Use animations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What are values? Three lists | Download Scientific Diagram">
            <a:extLst>
              <a:ext uri="{FF2B5EF4-FFF2-40B4-BE49-F238E27FC236}">
                <a16:creationId xmlns:a16="http://schemas.microsoft.com/office/drawing/2014/main" id="{1ED2F232-82A9-A094-21AA-1137E8B4E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677" y="765176"/>
            <a:ext cx="7657548" cy="584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61995-19A9-40CA-8663-4B9DD6FF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65176"/>
            <a:ext cx="11091600" cy="1332000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41BF-8A6B-45E2-A8F2-F1A9A3EA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Provide citation for your photos</a:t>
            </a:r>
          </a:p>
          <a:p>
            <a:r>
              <a:rPr lang="en-US" sz="3600" dirty="0"/>
              <a:t>Graphs should:</a:t>
            </a:r>
          </a:p>
          <a:p>
            <a:pPr lvl="1"/>
            <a:r>
              <a:rPr lang="en-US" sz="3600" dirty="0"/>
              <a:t>Be easy to understand</a:t>
            </a:r>
          </a:p>
          <a:p>
            <a:pPr lvl="1"/>
            <a:r>
              <a:rPr lang="en-US" sz="3600" dirty="0"/>
              <a:t>Identify the importance immediately </a:t>
            </a:r>
          </a:p>
          <a:p>
            <a:pPr lvl="1"/>
            <a:r>
              <a:rPr lang="en-US" sz="3600" dirty="0"/>
              <a:t>Be ethical </a:t>
            </a:r>
          </a:p>
        </p:txBody>
      </p:sp>
      <p:pic>
        <p:nvPicPr>
          <p:cNvPr id="5122" name="Picture 2" descr="I made a pie chart for how much pizza is left: memes">
            <a:extLst>
              <a:ext uri="{FF2B5EF4-FFF2-40B4-BE49-F238E27FC236}">
                <a16:creationId xmlns:a16="http://schemas.microsoft.com/office/drawing/2014/main" id="{D02962AF-2AF4-4D0E-B55E-0BC49DD5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39" y="621901"/>
            <a:ext cx="4408487" cy="36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2B7122-58E1-475E-BDC5-82CDE47786BC}"/>
              </a:ext>
            </a:extLst>
          </p:cNvPr>
          <p:cNvSpPr txBox="1"/>
          <p:nvPr/>
        </p:nvSpPr>
        <p:spPr>
          <a:xfrm>
            <a:off x="8510959" y="4264025"/>
            <a:ext cx="29440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Nate Bowling, 2021, stolen directly off Google for the sake of this presentation. Probably created by some person on Reddit or IMGUR</a:t>
            </a:r>
          </a:p>
        </p:txBody>
      </p:sp>
      <p:pic>
        <p:nvPicPr>
          <p:cNvPr id="4" name="Picture 2" descr="How People Obtain the Prescription Pain Relievers They Misuse">
            <a:extLst>
              <a:ext uri="{FF2B5EF4-FFF2-40B4-BE49-F238E27FC236}">
                <a16:creationId xmlns:a16="http://schemas.microsoft.com/office/drawing/2014/main" id="{C51C0A39-68C5-75EB-A4C6-F9AE65AE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7" y="1431176"/>
            <a:ext cx="9904524" cy="495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7F2F-CE42-488F-815C-9F854C95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765176"/>
            <a:ext cx="11091600" cy="1332000"/>
          </a:xfrm>
        </p:spPr>
        <p:txBody>
          <a:bodyPr/>
          <a:lstStyle/>
          <a:p>
            <a:r>
              <a:rPr lang="en-US" dirty="0"/>
              <a:t>Basics for presenting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716F-9307-45F9-A3D9-F0C7F7301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7" y="1960799"/>
            <a:ext cx="11090274" cy="3979625"/>
          </a:xfrm>
        </p:spPr>
        <p:txBody>
          <a:bodyPr/>
          <a:lstStyle/>
          <a:p>
            <a:r>
              <a:rPr lang="en-US" sz="4000" dirty="0"/>
              <a:t>Visuals take longer to create than you think</a:t>
            </a:r>
          </a:p>
          <a:p>
            <a:r>
              <a:rPr lang="en-US" sz="4000" dirty="0"/>
              <a:t>Slow down when presenting images</a:t>
            </a:r>
          </a:p>
          <a:p>
            <a:r>
              <a:rPr lang="en-US" sz="4000" dirty="0"/>
              <a:t>Test all your technology</a:t>
            </a:r>
          </a:p>
          <a:p>
            <a:r>
              <a:rPr lang="en-US" sz="4000" dirty="0"/>
              <a:t>Check your ‘theme’</a:t>
            </a:r>
          </a:p>
          <a:p>
            <a:r>
              <a:rPr lang="en-US" sz="4000" dirty="0"/>
              <a:t>Time your slides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585E-1B00-FA3F-A5E4-AC98E8C0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/>
          <a:p>
            <a:r>
              <a:rPr lang="en-US" dirty="0"/>
              <a:t>Starting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D948-1DD2-8F1C-1AD7-11D9FC59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63" y="1825625"/>
            <a:ext cx="4173537" cy="3838943"/>
          </a:xfrm>
        </p:spPr>
        <p:txBody>
          <a:bodyPr/>
          <a:lstStyle/>
          <a:p>
            <a:r>
              <a:rPr lang="en-US" sz="3200" dirty="0"/>
              <a:t>Topic Selection</a:t>
            </a:r>
          </a:p>
          <a:p>
            <a:r>
              <a:rPr lang="en-US" sz="3200" dirty="0"/>
              <a:t>Determine the Goal</a:t>
            </a:r>
          </a:p>
          <a:p>
            <a:pPr lvl="1"/>
            <a:r>
              <a:rPr lang="en-US" sz="2800" dirty="0"/>
              <a:t>Inform, instruct, persuade</a:t>
            </a:r>
          </a:p>
          <a:p>
            <a:r>
              <a:rPr lang="en-US" sz="3200" dirty="0"/>
              <a:t>Audience and Time</a:t>
            </a:r>
          </a:p>
          <a:p>
            <a:r>
              <a:rPr lang="en-US" sz="3200" dirty="0"/>
              <a:t>Brainstorm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79ACF-F111-FC90-4BE9-FD8CD68C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952F6-1241-EA91-C241-BC3C6169FB0C}"/>
              </a:ext>
            </a:extLst>
          </p:cNvPr>
          <p:cNvSpPr txBox="1"/>
          <p:nvPr/>
        </p:nvSpPr>
        <p:spPr>
          <a:xfrm>
            <a:off x="5118100" y="1825625"/>
            <a:ext cx="5600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Can I talk about this topic without my notes?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consequences of presenting the material poorly?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6D4AB-F5BA-0518-C4F4-0ED695362A3B}"/>
              </a:ext>
            </a:extLst>
          </p:cNvPr>
          <p:cNvSpPr txBox="1"/>
          <p:nvPr/>
        </p:nvSpPr>
        <p:spPr>
          <a:xfrm>
            <a:off x="5118100" y="4535750"/>
            <a:ext cx="5600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Does my topic divide the audience?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How much time do I need for context? </a:t>
            </a:r>
          </a:p>
        </p:txBody>
      </p:sp>
    </p:spTree>
    <p:extLst>
      <p:ext uri="{BB962C8B-B14F-4D97-AF65-F5344CB8AC3E}">
        <p14:creationId xmlns:p14="http://schemas.microsoft.com/office/powerpoint/2010/main" val="245507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C0ECD-0972-456B-AFA6-236B58EF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187DB-AF19-4794-A109-D6A5E2716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2475"/>
          </a:xfrm>
        </p:spPr>
        <p:txBody>
          <a:bodyPr>
            <a:normAutofit fontScale="55000" lnSpcReduction="20000"/>
          </a:bodyPr>
          <a:lstStyle/>
          <a:p>
            <a:r>
              <a:rPr lang="en-US" sz="6400" dirty="0"/>
              <a:t>If you use it, cite it</a:t>
            </a:r>
          </a:p>
          <a:p>
            <a:r>
              <a:rPr lang="en-US" sz="6400" dirty="0"/>
              <a:t>Cite early, refer to author until next citation</a:t>
            </a:r>
          </a:p>
          <a:p>
            <a:r>
              <a:rPr lang="en-US" sz="6400" dirty="0"/>
              <a:t>Not full citation*</a:t>
            </a:r>
          </a:p>
          <a:p>
            <a:pPr lvl="1"/>
            <a:r>
              <a:rPr lang="en-US" sz="38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Author</a:t>
            </a:r>
          </a:p>
          <a:p>
            <a:pPr lvl="1"/>
            <a:r>
              <a:rPr lang="en-US" sz="3800" b="1" dirty="0">
                <a:solidFill>
                  <a:schemeClr val="accent3">
                    <a:lumMod val="40000"/>
                    <a:lumOff val="60000"/>
                    <a:alpha val="60000"/>
                  </a:schemeClr>
                </a:solidFill>
              </a:rPr>
              <a:t>Name of article, study, paper, research</a:t>
            </a:r>
          </a:p>
          <a:p>
            <a:pPr lvl="1"/>
            <a:r>
              <a:rPr lang="en-US" sz="3800" dirty="0"/>
              <a:t>When</a:t>
            </a:r>
          </a:p>
          <a:p>
            <a:pPr lvl="1"/>
            <a:r>
              <a:rPr lang="en-US" sz="3800" dirty="0"/>
              <a:t>(+) established credibility</a:t>
            </a:r>
          </a:p>
          <a:p>
            <a:pPr lvl="1"/>
            <a:r>
              <a:rPr lang="en-US" sz="3800" dirty="0"/>
              <a:t>Where: Journal, institution, blog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100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04E8-159B-F85A-028D-51F726A1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66DB-2D89-9639-B72A-BC206D94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Body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Transitions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C6980-39C3-B1FA-C4AD-687EDB96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A3C8-E85C-4C3E-83C4-DC8CF7F8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5200-8E3A-3C03-4DD3-BA39FEC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Topic and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“Road Map”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Stands Alone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Simple and Calculated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D4EA-59FF-F38D-DCA3-95B7C265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0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A772-BF27-C46C-B684-44EB34C4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NOTE OF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C08E-4E83-1D3A-8F31-1A2836AE5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‘Considerations’</a:t>
            </a:r>
          </a:p>
          <a:p>
            <a:r>
              <a:rPr lang="en-US" sz="4400" dirty="0"/>
              <a:t>If you see your ideas*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8BD0-2075-823F-B6BB-526AC242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3E99-2ACB-C6B0-A376-24696A18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AE54-BB56-BAF4-7942-16FF1E42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it? (Topic)</a:t>
            </a:r>
          </a:p>
          <a:p>
            <a:r>
              <a:rPr lang="en-US" sz="3600" dirty="0"/>
              <a:t>What about the topic should the audience be considering? (Purpose)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4BBC-8EEB-6DB9-2DCF-92F5F9FB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Tornado statistics for 2022 | Bankrate">
            <a:extLst>
              <a:ext uri="{FF2B5EF4-FFF2-40B4-BE49-F238E27FC236}">
                <a16:creationId xmlns:a16="http://schemas.microsoft.com/office/drawing/2014/main" id="{F21780DC-7890-8580-5D47-8915B324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346" y="4103011"/>
            <a:ext cx="4015273" cy="224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felong Absolute Accuracy For Industrial Robots | Hexagon">
            <a:extLst>
              <a:ext uri="{FF2B5EF4-FFF2-40B4-BE49-F238E27FC236}">
                <a16:creationId xmlns:a16="http://schemas.microsoft.com/office/drawing/2014/main" id="{3E0824AC-0A2C-9671-318F-0C3E77F2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678" y="4187112"/>
            <a:ext cx="3674180" cy="19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BB513-C826-1D7A-CB0B-5E996E579DF3}"/>
              </a:ext>
            </a:extLst>
          </p:cNvPr>
          <p:cNvSpPr txBox="1"/>
          <p:nvPr/>
        </p:nvSpPr>
        <p:spPr>
          <a:xfrm>
            <a:off x="270587" y="4721290"/>
            <a:ext cx="280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Forecasting</a:t>
            </a:r>
          </a:p>
          <a:p>
            <a:r>
              <a:rPr lang="en-US" dirty="0"/>
              <a:t>Pressure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38EB1-691E-2A03-545E-7E6A807338AD}"/>
              </a:ext>
            </a:extLst>
          </p:cNvPr>
          <p:cNvSpPr txBox="1"/>
          <p:nvPr/>
        </p:nvSpPr>
        <p:spPr>
          <a:xfrm>
            <a:off x="10236879" y="4398124"/>
            <a:ext cx="2808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Competition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Economic Impact</a:t>
            </a:r>
          </a:p>
        </p:txBody>
      </p:sp>
    </p:spTree>
    <p:extLst>
      <p:ext uri="{BB962C8B-B14F-4D97-AF65-F5344CB8AC3E}">
        <p14:creationId xmlns:p14="http://schemas.microsoft.com/office/powerpoint/2010/main" val="10366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3C13-3BF3-EE67-2233-DB319CC1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“Road Map”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C590-8FE8-182C-85D2-F6661225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20" y="1681399"/>
            <a:ext cx="11090274" cy="3979625"/>
          </a:xfrm>
        </p:spPr>
        <p:txBody>
          <a:bodyPr/>
          <a:lstStyle/>
          <a:p>
            <a:r>
              <a:rPr lang="en-US" sz="3600" dirty="0"/>
              <a:t>Create a 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Repetitive Check List</a:t>
            </a:r>
          </a:p>
          <a:p>
            <a:r>
              <a:rPr lang="en-US" sz="3600" u="sng" dirty="0"/>
              <a:t>Indicate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8C010-696D-FC16-086D-120285AD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2" descr="The Benefits of Esports | USM Blog">
            <a:extLst>
              <a:ext uri="{FF2B5EF4-FFF2-40B4-BE49-F238E27FC236}">
                <a16:creationId xmlns:a16="http://schemas.microsoft.com/office/drawing/2014/main" id="{68C63071-2A8B-7820-8D6B-2B554AE2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3147865"/>
            <a:ext cx="5791978" cy="335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107914-C741-3CE4-9858-C065BBA49696}"/>
              </a:ext>
            </a:extLst>
          </p:cNvPr>
          <p:cNvSpPr txBox="1"/>
          <p:nvPr/>
        </p:nvSpPr>
        <p:spPr>
          <a:xfrm>
            <a:off x="7482617" y="2216144"/>
            <a:ext cx="3909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Today we will </a:t>
            </a:r>
            <a:r>
              <a:rPr lang="en-US" sz="2800" u="sng" dirty="0"/>
              <a:t>explain</a:t>
            </a:r>
            <a:r>
              <a:rPr lang="en-US" sz="2800" dirty="0"/>
              <a:t> what are ‘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E-Sports</a:t>
            </a:r>
            <a:r>
              <a:rPr lang="en-US" sz="2800" dirty="0"/>
              <a:t>’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u="sng" dirty="0"/>
              <a:t> Then, how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E-Sports</a:t>
            </a:r>
            <a:r>
              <a:rPr lang="en-US" sz="2800" dirty="0"/>
              <a:t> are currently funded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u="sng" dirty="0"/>
              <a:t>Lastly</a:t>
            </a:r>
            <a:r>
              <a:rPr lang="en-US" sz="2800" dirty="0"/>
              <a:t>, the future of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E-Sports</a:t>
            </a:r>
            <a:r>
              <a:rPr lang="en-US" sz="2800" dirty="0"/>
              <a:t> and what’s next for its growth</a:t>
            </a:r>
          </a:p>
        </p:txBody>
      </p:sp>
      <p:pic>
        <p:nvPicPr>
          <p:cNvPr id="2052" name="Picture 4" descr="Volleyball | Definition, History, Rules, Positions, Court, &amp; Facts |  Britannica">
            <a:extLst>
              <a:ext uri="{FF2B5EF4-FFF2-40B4-BE49-F238E27FC236}">
                <a16:creationId xmlns:a16="http://schemas.microsoft.com/office/drawing/2014/main" id="{C60C0E3A-6615-4532-1B5C-A63A7AB2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095" y="2329613"/>
            <a:ext cx="3194472" cy="433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E26190-E0C0-A1C3-403C-857C20635944}"/>
              </a:ext>
            </a:extLst>
          </p:cNvPr>
          <p:cNvSpPr txBox="1"/>
          <p:nvPr/>
        </p:nvSpPr>
        <p:spPr>
          <a:xfrm>
            <a:off x="7482617" y="2209084"/>
            <a:ext cx="39095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Teach you the basic rules to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volleyball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u="sng" dirty="0"/>
              <a:t> Then, we’ll examine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volleyballs</a:t>
            </a:r>
            <a:r>
              <a:rPr lang="en-US" sz="2800" dirty="0"/>
              <a:t> place in international competition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u="sng" dirty="0"/>
              <a:t>Lastly, what the future </a:t>
            </a:r>
            <a:r>
              <a:rPr lang="en-US" sz="2800" dirty="0"/>
              <a:t>of 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volleyball</a:t>
            </a:r>
            <a:r>
              <a:rPr lang="en-US" sz="2800" dirty="0"/>
              <a:t> looks like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57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71CE-DCA9-B85E-32F5-62D62D5B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Stands Alone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A0D8-5AF0-9D8D-8612-59E4278C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57624"/>
            <a:ext cx="11090274" cy="3979625"/>
          </a:xfrm>
        </p:spPr>
        <p:txBody>
          <a:bodyPr/>
          <a:lstStyle/>
          <a:p>
            <a:r>
              <a:rPr lang="en-US" sz="4000" dirty="0"/>
              <a:t>Mechanical</a:t>
            </a:r>
          </a:p>
          <a:p>
            <a:r>
              <a:rPr lang="en-US" sz="4000" dirty="0"/>
              <a:t>Use Precise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C31D4-1778-AE03-201A-8F19A2CC9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  <p:pic>
        <p:nvPicPr>
          <p:cNvPr id="3074" name="Picture 2" descr="Gears – Bartosz Ciechanowski">
            <a:extLst>
              <a:ext uri="{FF2B5EF4-FFF2-40B4-BE49-F238E27FC236}">
                <a16:creationId xmlns:a16="http://schemas.microsoft.com/office/drawing/2014/main" id="{1BDF3BBD-0DD7-2A7E-5427-1A6029E6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" y="3429000"/>
            <a:ext cx="5253805" cy="27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1FF83-ACFF-C736-B164-1041124198DE}"/>
              </a:ext>
            </a:extLst>
          </p:cNvPr>
          <p:cNvSpPr txBox="1"/>
          <p:nvPr/>
        </p:nvSpPr>
        <p:spPr>
          <a:xfrm>
            <a:off x="7257387" y="1881275"/>
            <a:ext cx="39678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Why</a:t>
            </a:r>
            <a:r>
              <a:rPr lang="en-US" sz="2400" dirty="0"/>
              <a:t> you should properly plan a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 for your computer</a:t>
            </a:r>
            <a:r>
              <a:rPr lang="en-US" sz="2400" dirty="0"/>
              <a:t>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Explain </a:t>
            </a:r>
            <a:r>
              <a:rPr lang="en-US" sz="2400" dirty="0"/>
              <a:t>the hardware you should use in your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built computer</a:t>
            </a:r>
            <a:r>
              <a:rPr lang="en-US" sz="2400" dirty="0"/>
              <a:t>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And lastly, how</a:t>
            </a:r>
            <a:r>
              <a:rPr lang="en-US" sz="2400" dirty="0"/>
              <a:t> you can find good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computer hardware</a:t>
            </a:r>
            <a:r>
              <a:rPr lang="en-US" sz="2400" dirty="0"/>
              <a:t> without breaking the bank.</a:t>
            </a:r>
          </a:p>
        </p:txBody>
      </p:sp>
      <p:pic>
        <p:nvPicPr>
          <p:cNvPr id="7" name="Picture 2" descr="How to Build a PC (2023): Hardware Suggestions, Instructions, and More |  WIRED">
            <a:extLst>
              <a:ext uri="{FF2B5EF4-FFF2-40B4-BE49-F238E27FC236}">
                <a16:creationId xmlns:a16="http://schemas.microsoft.com/office/drawing/2014/main" id="{8BA2C48D-542E-7F51-A598-BE4F767C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27" y="3293307"/>
            <a:ext cx="4393453" cy="329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56F7-A79F-46C8-8E3D-3C36C9B9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CD42-FE4D-1836-1259-D1331365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766" y="1708700"/>
            <a:ext cx="11090274" cy="3979625"/>
          </a:xfrm>
        </p:spPr>
        <p:txBody>
          <a:bodyPr/>
          <a:lstStyle/>
          <a:p>
            <a:r>
              <a:rPr lang="en-US" sz="4400" dirty="0"/>
              <a:t>Today we are going to </a:t>
            </a:r>
            <a:r>
              <a:rPr lang="en-US" sz="4400" i="1" dirty="0"/>
              <a:t>discuss</a:t>
            </a:r>
            <a:r>
              <a:rPr lang="en-US" sz="4400" dirty="0"/>
              <a:t> </a:t>
            </a:r>
            <a:r>
              <a:rPr lang="en-US" sz="4400" u="sng" dirty="0"/>
              <a:t>what a </a:t>
            </a:r>
            <a:r>
              <a:rPr lang="en-US" sz="4400" b="1" u="sng" dirty="0"/>
              <a:t>thesis statement </a:t>
            </a:r>
            <a:r>
              <a:rPr lang="en-US" sz="4400" u="sng" dirty="0"/>
              <a:t>is</a:t>
            </a:r>
            <a:r>
              <a:rPr lang="en-US" sz="4400" dirty="0"/>
              <a:t>, </a:t>
            </a:r>
            <a:r>
              <a:rPr lang="en-US" sz="4400" u="sng" dirty="0"/>
              <a:t>how it functions</a:t>
            </a:r>
            <a:r>
              <a:rPr lang="en-US" sz="4400" dirty="0"/>
              <a:t>, and </a:t>
            </a:r>
            <a:r>
              <a:rPr lang="en-US" sz="4400" u="sng" dirty="0"/>
              <a:t>define </a:t>
            </a:r>
            <a:r>
              <a:rPr lang="en-US" sz="4400" i="1" u="sng" dirty="0"/>
              <a:t>the</a:t>
            </a:r>
            <a:r>
              <a:rPr lang="en-US" sz="4400" u="sng" dirty="0"/>
              <a:t> steps </a:t>
            </a:r>
            <a:r>
              <a:rPr lang="en-US" sz="4400" dirty="0"/>
              <a:t>you can take to </a:t>
            </a:r>
            <a:r>
              <a:rPr lang="en-US" sz="4400" i="1" dirty="0"/>
              <a:t>replicate </a:t>
            </a:r>
            <a:r>
              <a:rPr lang="en-US" sz="4400" dirty="0"/>
              <a:t>good </a:t>
            </a:r>
            <a:r>
              <a:rPr lang="en-US" sz="4400" b="1" dirty="0"/>
              <a:t>thesis</a:t>
            </a:r>
            <a:r>
              <a:rPr lang="en-US" sz="4400" dirty="0"/>
              <a:t> statements.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4C38-9A9D-ADD9-B330-85B964EB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E68D82-5B64-53DC-2B2D-630C7A2F68F8}"/>
              </a:ext>
            </a:extLst>
          </p:cNvPr>
          <p:cNvSpPr txBox="1">
            <a:spLocks/>
          </p:cNvSpPr>
          <p:nvPr/>
        </p:nvSpPr>
        <p:spPr>
          <a:xfrm>
            <a:off x="632766" y="1708698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Today I’m going to </a:t>
            </a:r>
            <a:r>
              <a:rPr lang="en-US" sz="4400" u="sng" dirty="0"/>
              <a:t>teach</a:t>
            </a:r>
            <a:r>
              <a:rPr lang="en-US" sz="4400" dirty="0"/>
              <a:t> you about the major romantic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attraction types</a:t>
            </a:r>
            <a:r>
              <a:rPr lang="en-US" sz="4400" dirty="0"/>
              <a:t>, </a:t>
            </a:r>
            <a:r>
              <a:rPr lang="en-US" sz="4400" u="sng" dirty="0"/>
              <a:t>how</a:t>
            </a:r>
            <a:r>
              <a:rPr lang="en-US" sz="4400" dirty="0"/>
              <a:t> those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attraction types</a:t>
            </a:r>
            <a:r>
              <a:rPr lang="en-US" sz="4400" dirty="0"/>
              <a:t> interact with one another, and </a:t>
            </a:r>
            <a:r>
              <a:rPr lang="en-US" sz="4400" u="sng" dirty="0"/>
              <a:t>how</a:t>
            </a:r>
            <a:r>
              <a:rPr lang="en-US" sz="4400" dirty="0"/>
              <a:t> these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attraction types </a:t>
            </a:r>
            <a:r>
              <a:rPr lang="en-US" sz="4400" dirty="0"/>
              <a:t>can work </a:t>
            </a:r>
            <a:r>
              <a:rPr lang="en-US" sz="4400" i="1" dirty="0"/>
              <a:t>best</a:t>
            </a:r>
            <a:r>
              <a:rPr lang="en-US" sz="4400" dirty="0"/>
              <a:t> for you.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0FA576-06F0-33BE-AECC-76BD481CC669}"/>
              </a:ext>
            </a:extLst>
          </p:cNvPr>
          <p:cNvSpPr txBox="1">
            <a:spLocks/>
          </p:cNvSpPr>
          <p:nvPr/>
        </p:nvSpPr>
        <p:spPr>
          <a:xfrm>
            <a:off x="632766" y="1708699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Today I’m going to </a:t>
            </a:r>
            <a:r>
              <a:rPr lang="en-US" sz="4400" u="sng" dirty="0"/>
              <a:t>teach you </a:t>
            </a:r>
            <a:r>
              <a:rPr lang="en-US" sz="4400" dirty="0"/>
              <a:t>the </a:t>
            </a:r>
            <a:r>
              <a:rPr lang="en-US" sz="4400" i="1" dirty="0"/>
              <a:t>key</a:t>
            </a:r>
            <a:r>
              <a:rPr lang="en-US" sz="4400" dirty="0"/>
              <a:t> differences between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EV and ICE engines</a:t>
            </a:r>
            <a:r>
              <a:rPr lang="en-US" sz="4400" dirty="0"/>
              <a:t>, and </a:t>
            </a:r>
            <a:r>
              <a:rPr lang="en-US" sz="4400" u="sng" dirty="0"/>
              <a:t>what this means</a:t>
            </a:r>
            <a:r>
              <a:rPr lang="en-US" sz="4400" dirty="0"/>
              <a:t> for you, a future car buyer</a:t>
            </a:r>
          </a:p>
        </p:txBody>
      </p:sp>
    </p:spTree>
    <p:extLst>
      <p:ext uri="{BB962C8B-B14F-4D97-AF65-F5344CB8AC3E}">
        <p14:creationId xmlns:p14="http://schemas.microsoft.com/office/powerpoint/2010/main" val="414242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7" grpId="0"/>
      <p:bldP spid="8" grpId="0" build="p"/>
      <p:bldP spid="8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3200" dirty="0"/>
              <a:t>Body and Transitions</a:t>
            </a:r>
          </a:p>
        </p:txBody>
      </p:sp>
    </p:spTree>
    <p:extLst>
      <p:ext uri="{BB962C8B-B14F-4D97-AF65-F5344CB8AC3E}">
        <p14:creationId xmlns:p14="http://schemas.microsoft.com/office/powerpoint/2010/main" val="1753217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A3C8-E85C-4C3E-83C4-DC8CF7F8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5200-8E3A-3C03-4DD3-BA39FEC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Topic and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“Road Map”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Stands Alone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Simple and Calculated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D4EA-59FF-F38D-DCA3-95B7C265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1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E0F6-3FC3-46ED-8A9D-8E4151A9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4A4B-152B-D5BE-079B-048A61D81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312187"/>
            <a:ext cx="11090274" cy="397962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Can your audience summarize your intended purpose? 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Starting with your Main Points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Continuous connection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Claim-Evidence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47617-5FE7-CC74-4FA3-AB0B9F91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0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1099-07B0-238B-984F-1172436C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6709E-B63C-41FF-9B65-2476A4E3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“…According to Nate Bowling’s  2014 article, </a:t>
            </a:r>
            <a:r>
              <a:rPr lang="en-US" i="1" dirty="0"/>
              <a:t>Big Data and The Rhetorical Narrative…</a:t>
            </a:r>
            <a:endParaRPr lang="en-US" dirty="0"/>
          </a:p>
          <a:p>
            <a:r>
              <a:rPr lang="en-US" dirty="0"/>
              <a:t>“…this is exactly what Dr. Susan Thompson explores in their 2021 article </a:t>
            </a:r>
            <a:r>
              <a:rPr lang="en-US" i="1" dirty="0"/>
              <a:t>Morning Speech Classes are really Dumb</a:t>
            </a:r>
            <a:r>
              <a:rPr lang="en-US" dirty="0"/>
              <a:t>.”</a:t>
            </a:r>
          </a:p>
          <a:p>
            <a:r>
              <a:rPr lang="en-US" dirty="0"/>
              <a:t>“Jeff Diamant, a Pew Research Center, Senior Researcher and Analyst, concluded in his essay </a:t>
            </a:r>
            <a:r>
              <a:rPr lang="en-US" i="1" dirty="0"/>
              <a:t>Faith on the Hill: The Religious Composition of the 118</a:t>
            </a:r>
            <a:r>
              <a:rPr lang="en-US" i="1" baseline="30000" dirty="0"/>
              <a:t>th</a:t>
            </a:r>
            <a:r>
              <a:rPr lang="en-US" i="1" dirty="0"/>
              <a:t> Congress…”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E8CA-250D-1519-660C-6725273E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9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1339-2C97-DB2B-044E-E3E52DE8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the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7B5F-923D-BB72-AFA8-89E082CD1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What’s the point? </a:t>
            </a:r>
          </a:p>
          <a:p>
            <a:r>
              <a:rPr lang="en-US" sz="4000" dirty="0"/>
              <a:t>Control over the message</a:t>
            </a:r>
          </a:p>
          <a:p>
            <a:r>
              <a:rPr lang="en-US" sz="4000" dirty="0"/>
              <a:t>Avoid forced sections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300C6-1C80-2457-5CBE-EE4ACD25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pic>
        <p:nvPicPr>
          <p:cNvPr id="4100" name="Picture 4" descr="19 Reasons Why You're Stuck and How to Get Unstuck | Inc.com">
            <a:extLst>
              <a:ext uri="{FF2B5EF4-FFF2-40B4-BE49-F238E27FC236}">
                <a16:creationId xmlns:a16="http://schemas.microsoft.com/office/drawing/2014/main" id="{FBB953CC-DFBE-207C-B16F-6CEDC26F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27" y="1881275"/>
            <a:ext cx="5474288" cy="30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3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D6584-CD7E-BDD1-6AF1-91969B11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D2DB-2A0F-BD41-87C8-3C3B9CD15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Cheat Codes, Speech Costumes</a:t>
            </a:r>
          </a:p>
          <a:p>
            <a:r>
              <a:rPr lang="en-US" sz="2800" dirty="0"/>
              <a:t>Chronological</a:t>
            </a:r>
          </a:p>
          <a:p>
            <a:r>
              <a:rPr lang="en-US" sz="2800" dirty="0"/>
              <a:t>Spatial/Geographical</a:t>
            </a:r>
          </a:p>
          <a:p>
            <a:r>
              <a:rPr lang="en-US" sz="2800" dirty="0"/>
              <a:t>Topical</a:t>
            </a:r>
          </a:p>
          <a:p>
            <a:r>
              <a:rPr lang="en-US" sz="2800" dirty="0"/>
              <a:t>Cause-Effect</a:t>
            </a:r>
          </a:p>
          <a:p>
            <a:r>
              <a:rPr lang="en-US" sz="2800" dirty="0"/>
              <a:t>Problem-Solution (Persuasive)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7738D-3A7C-E925-8DDB-F423DF20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Iranian chess player appears at Kazakhstan tournament without hijab for  second day -Reuters witness">
            <a:extLst>
              <a:ext uri="{FF2B5EF4-FFF2-40B4-BE49-F238E27FC236}">
                <a16:creationId xmlns:a16="http://schemas.microsoft.com/office/drawing/2014/main" id="{01A2D7FB-0853-50A5-C7FD-F563A5B9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93" y="2842376"/>
            <a:ext cx="3784270" cy="252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ss Basics: Lesson for Kids - Video &amp; Lesson Transcript | Study.com">
            <a:extLst>
              <a:ext uri="{FF2B5EF4-FFF2-40B4-BE49-F238E27FC236}">
                <a16:creationId xmlns:a16="http://schemas.microsoft.com/office/drawing/2014/main" id="{4D64E762-188E-12B4-9F44-4BF4909C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449262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Closer Look at &quot;Checkmate&quot; - The Surprising Chess Story">
            <a:extLst>
              <a:ext uri="{FF2B5EF4-FFF2-40B4-BE49-F238E27FC236}">
                <a16:creationId xmlns:a16="http://schemas.microsoft.com/office/drawing/2014/main" id="{CCE02773-1B96-56F2-ABBE-927C96747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994" y="503523"/>
            <a:ext cx="4833105" cy="252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dia's Chess Grandmaster Praggnanandhaa beats 5-time World Chess Champ  Carlsen - Hindustan Times">
            <a:extLst>
              <a:ext uri="{FF2B5EF4-FFF2-40B4-BE49-F238E27FC236}">
                <a16:creationId xmlns:a16="http://schemas.microsoft.com/office/drawing/2014/main" id="{90B8AAB3-C5C2-BC7A-59B0-AE8E2363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57" y="268105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Bobby Fischer Defense | Garry Kasparov | The New York Review of Books">
            <a:extLst>
              <a:ext uri="{FF2B5EF4-FFF2-40B4-BE49-F238E27FC236}">
                <a16:creationId xmlns:a16="http://schemas.microsoft.com/office/drawing/2014/main" id="{F1789309-411B-30D3-F7C5-7EA823CD1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531" y="4314335"/>
            <a:ext cx="3336568" cy="209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10 Best Chess Players Of All Time - Chess.com">
            <a:extLst>
              <a:ext uri="{FF2B5EF4-FFF2-40B4-BE49-F238E27FC236}">
                <a16:creationId xmlns:a16="http://schemas.microsoft.com/office/drawing/2014/main" id="{DBCE1C1D-8429-C60E-38F1-18F635E87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218" y="703551"/>
            <a:ext cx="4187469" cy="23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eckmate - Wikipedia">
            <a:extLst>
              <a:ext uri="{FF2B5EF4-FFF2-40B4-BE49-F238E27FC236}">
                <a16:creationId xmlns:a16="http://schemas.microsoft.com/office/drawing/2014/main" id="{DB056761-0504-4C83-E268-D9CEA481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44" y="4026147"/>
            <a:ext cx="2562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to Know About Triple Jump – Sequoit Media">
            <a:extLst>
              <a:ext uri="{FF2B5EF4-FFF2-40B4-BE49-F238E27FC236}">
                <a16:creationId xmlns:a16="http://schemas.microsoft.com/office/drawing/2014/main" id="{A06C1B46-62E7-309C-D281-7A7D749B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6" y="2727678"/>
            <a:ext cx="3698035" cy="246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lf Coaching with a PGA Professional: The Swing Plane">
            <a:extLst>
              <a:ext uri="{FF2B5EF4-FFF2-40B4-BE49-F238E27FC236}">
                <a16:creationId xmlns:a16="http://schemas.microsoft.com/office/drawing/2014/main" id="{39EA7D45-4B40-1A83-AF69-1ED61D74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30" y="4753808"/>
            <a:ext cx="4400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omanian Deadlift Standards for Men and Women (lb) - Strength Level">
            <a:extLst>
              <a:ext uri="{FF2B5EF4-FFF2-40B4-BE49-F238E27FC236}">
                <a16:creationId xmlns:a16="http://schemas.microsoft.com/office/drawing/2014/main" id="{9D3FB70D-D877-7B7D-897C-35AA3801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14" y="1053280"/>
            <a:ext cx="2708536" cy="270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9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8F0AF-5447-B758-3BB3-A04AC85B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Continuous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88D3-D1E7-24DA-415F-62C51BCA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200" dirty="0"/>
              <a:t>Should be easily connected</a:t>
            </a:r>
          </a:p>
          <a:p>
            <a:r>
              <a:rPr lang="en-US" sz="3200" dirty="0"/>
              <a:t>Consider the order</a:t>
            </a:r>
          </a:p>
          <a:p>
            <a:r>
              <a:rPr lang="en-US" sz="3200" dirty="0"/>
              <a:t>Use language from/for your Thesis</a:t>
            </a:r>
          </a:p>
          <a:p>
            <a:r>
              <a:rPr lang="en-US" sz="3200" dirty="0"/>
              <a:t>Rule of Three***</a:t>
            </a:r>
          </a:p>
          <a:p>
            <a:endParaRPr lang="en-US" sz="1600" dirty="0"/>
          </a:p>
        </p:txBody>
      </p:sp>
      <p:pic>
        <p:nvPicPr>
          <p:cNvPr id="2050" name="Picture 2" descr="Send a Birthday Cake | Online Delivery Nationwide | Milk Bar">
            <a:extLst>
              <a:ext uri="{FF2B5EF4-FFF2-40B4-BE49-F238E27FC236}">
                <a16:creationId xmlns:a16="http://schemas.microsoft.com/office/drawing/2014/main" id="{0F077943-2512-BFD0-CC65-9BB271327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5211907" y="718991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058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59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0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62" name="Oval 2061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8BEFF-7970-72DC-446D-89D7D6E2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612D7-A9D2-1BFF-8250-D8566F0E5379}"/>
              </a:ext>
            </a:extLst>
          </p:cNvPr>
          <p:cNvSpPr txBox="1"/>
          <p:nvPr/>
        </p:nvSpPr>
        <p:spPr>
          <a:xfrm>
            <a:off x="5936710" y="890290"/>
            <a:ext cx="433280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Raptor Space engine can get humans to Mars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Raptor Space engine is a new combustion cycle 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Space X is the worlds first private Space exploration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Heavy-Lift Vehicles are the things of Science Fiction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Mars Rover and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B23BF-1034-313D-F0A2-559D89408110}"/>
              </a:ext>
            </a:extLst>
          </p:cNvPr>
          <p:cNvSpPr txBox="1"/>
          <p:nvPr/>
        </p:nvSpPr>
        <p:spPr>
          <a:xfrm>
            <a:off x="4826140" y="2089233"/>
            <a:ext cx="67798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Today we will </a:t>
            </a:r>
            <a:r>
              <a:rPr lang="en-US" sz="3600" u="sng" dirty="0"/>
              <a:t>look at</a:t>
            </a:r>
            <a:r>
              <a:rPr lang="en-US" sz="3600" dirty="0"/>
              <a:t> what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‘Heavy-Lift Vehicles’ </a:t>
            </a:r>
            <a:r>
              <a:rPr lang="en-US" sz="3600" dirty="0"/>
              <a:t>are, </a:t>
            </a:r>
            <a:r>
              <a:rPr lang="en-US" sz="3600" u="sng" dirty="0"/>
              <a:t>how</a:t>
            </a:r>
            <a:r>
              <a:rPr lang="en-US" sz="3600" dirty="0"/>
              <a:t> the new </a:t>
            </a:r>
            <a:r>
              <a:rPr lang="en-US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Space X Raptor Engine</a:t>
            </a:r>
            <a:r>
              <a:rPr lang="en-US" sz="3600" dirty="0"/>
              <a:t> works as a ‘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Heavy-Lift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Vehicle</a:t>
            </a:r>
            <a:r>
              <a:rPr lang="en-US" sz="3600" dirty="0"/>
              <a:t>’, and </a:t>
            </a:r>
            <a:r>
              <a:rPr lang="en-US" sz="3600" u="sng" dirty="0"/>
              <a:t>what</a:t>
            </a:r>
            <a:r>
              <a:rPr lang="en-US" sz="3600" dirty="0"/>
              <a:t> these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vehicles</a:t>
            </a:r>
            <a:r>
              <a:rPr lang="en-US" sz="3600" dirty="0"/>
              <a:t> </a:t>
            </a:r>
            <a:r>
              <a:rPr lang="en-US" sz="3600" i="1" dirty="0"/>
              <a:t>mean</a:t>
            </a:r>
            <a:r>
              <a:rPr lang="en-US" sz="3600" dirty="0"/>
              <a:t> for human space travel.</a:t>
            </a:r>
          </a:p>
        </p:txBody>
      </p:sp>
    </p:spTree>
    <p:extLst>
      <p:ext uri="{BB962C8B-B14F-4D97-AF65-F5344CB8AC3E}">
        <p14:creationId xmlns:p14="http://schemas.microsoft.com/office/powerpoint/2010/main" val="16375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82C9-2530-CCA2-57F3-BE9BE5CB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vs.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34217-75BA-4C3E-682E-2E6EC41F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Have you completed your thesis?</a:t>
            </a:r>
          </a:p>
          <a:p>
            <a:pPr marL="0" indent="0">
              <a:buNone/>
            </a:pPr>
            <a:r>
              <a:rPr lang="en-US" sz="4400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71C39-7C3C-9490-6531-8A7DDE6E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1F6E-010C-5255-BCD9-C434E10F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990"/>
            <a:ext cx="6155988" cy="1182927"/>
          </a:xfrm>
        </p:spPr>
        <p:txBody>
          <a:bodyPr anchor="b">
            <a:normAutofit/>
          </a:bodyPr>
          <a:lstStyle/>
          <a:p>
            <a:r>
              <a:rPr lang="en-US" dirty="0"/>
              <a:t>Transitions</a:t>
            </a: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532AC4A-C4C7-2232-20A8-051258FD4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6" y="1980885"/>
            <a:ext cx="6190412" cy="3344459"/>
          </a:xfrm>
        </p:spPr>
        <p:txBody>
          <a:bodyPr anchor="t">
            <a:noAutofit/>
          </a:bodyPr>
          <a:lstStyle/>
          <a:p>
            <a:r>
              <a:rPr lang="en-US" sz="3200" dirty="0"/>
              <a:t>Separate and unique of its conjoined parts</a:t>
            </a:r>
          </a:p>
          <a:p>
            <a:r>
              <a:rPr lang="en-US" sz="3200" dirty="0"/>
              <a:t>Should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Acknowledgement of the </a:t>
            </a:r>
            <a:r>
              <a:rPr lang="en-US" sz="3200" b="1" dirty="0"/>
              <a:t>Previous</a:t>
            </a:r>
            <a:r>
              <a:rPr lang="en-US" sz="3200" dirty="0"/>
              <a:t> section</a:t>
            </a:r>
            <a:endParaRPr lang="en-US" sz="3200" b="1" dirty="0"/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Foreshadow of the </a:t>
            </a:r>
            <a:r>
              <a:rPr lang="en-US" sz="3200" b="1" dirty="0"/>
              <a:t>Future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/>
              <a:t>Pause</a:t>
            </a:r>
          </a:p>
        </p:txBody>
      </p:sp>
      <p:pic>
        <p:nvPicPr>
          <p:cNvPr id="3074" name="Picture 2" descr="Birthday Cake Delivery | Send Birthday Cakes | Milk Bar">
            <a:extLst>
              <a:ext uri="{FF2B5EF4-FFF2-40B4-BE49-F238E27FC236}">
                <a16:creationId xmlns:a16="http://schemas.microsoft.com/office/drawing/2014/main" id="{7E06BE87-3D86-D512-B1C4-B0D00666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3253" y="1980885"/>
            <a:ext cx="3548404" cy="354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E953E-26B2-2EBD-5A93-5239C1E3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5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6EE8-33D3-97A6-C375-B6A488AD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Transition Tips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49B4-4990-7536-4310-17DC253C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75" y="1881275"/>
            <a:ext cx="6110025" cy="397962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Copy direction and language of thesis</a:t>
            </a:r>
          </a:p>
          <a:p>
            <a:r>
              <a:rPr lang="en-US" sz="4000" dirty="0"/>
              <a:t>Now - Impact</a:t>
            </a:r>
          </a:p>
          <a:p>
            <a:r>
              <a:rPr lang="en-US" sz="4000" dirty="0"/>
              <a:t>Because – How</a:t>
            </a:r>
          </a:p>
          <a:p>
            <a:r>
              <a:rPr lang="en-US" sz="4000" dirty="0"/>
              <a:t>Summary – Discussion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0968-7FA4-4250-7E80-60E2A3A6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60870-E363-0EEF-C7E2-E08B6C87A344}"/>
              </a:ext>
            </a:extLst>
          </p:cNvPr>
          <p:cNvSpPr txBox="1"/>
          <p:nvPr/>
        </p:nvSpPr>
        <p:spPr>
          <a:xfrm>
            <a:off x="5880100" y="1881275"/>
            <a:ext cx="584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Today we will look at </a:t>
            </a:r>
            <a:r>
              <a:rPr lang="en-US" sz="2800" b="1" dirty="0"/>
              <a:t>FIFA, what it is</a:t>
            </a:r>
            <a:r>
              <a:rPr lang="en-US" sz="2800" dirty="0"/>
              <a:t>, it’s </a:t>
            </a:r>
            <a:r>
              <a:rPr lang="en-US" sz="2800" b="1" dirty="0"/>
              <a:t>role in geopolitics </a:t>
            </a:r>
            <a:r>
              <a:rPr lang="en-US" sz="2800" dirty="0"/>
              <a:t>and </a:t>
            </a:r>
            <a:r>
              <a:rPr lang="en-US" sz="2800" b="1" dirty="0"/>
              <a:t>how World Cup hosts are selected</a:t>
            </a:r>
            <a:r>
              <a:rPr lang="en-US" sz="2800" dirty="0"/>
              <a:t>. </a:t>
            </a:r>
          </a:p>
        </p:txBody>
      </p:sp>
      <p:pic>
        <p:nvPicPr>
          <p:cNvPr id="1026" name="Picture 2" descr="FIFA World Cup (@FIFAWorldCup) / Twitter">
            <a:extLst>
              <a:ext uri="{FF2B5EF4-FFF2-40B4-BE49-F238E27FC236}">
                <a16:creationId xmlns:a16="http://schemas.microsoft.com/office/drawing/2014/main" id="{C3A9CF8F-0126-A74F-38FA-B5E33DA7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63" y="34290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2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6EE8-33D3-97A6-C375-B6A488AD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n-US" sz="4600"/>
              <a:t>Useful Transition Tips </a:t>
            </a:r>
          </a:p>
        </p:txBody>
      </p:sp>
      <p:pic>
        <p:nvPicPr>
          <p:cNvPr id="1030" name="Picture 6" descr="Basic Speech Outline: Samples &amp; Exampels (with Writing Guide)">
            <a:extLst>
              <a:ext uri="{FF2B5EF4-FFF2-40B4-BE49-F238E27FC236}">
                <a16:creationId xmlns:a16="http://schemas.microsoft.com/office/drawing/2014/main" id="{9E2C4053-B62A-B3C1-B4FD-8452F98F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43" y="730486"/>
            <a:ext cx="5221625" cy="53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49B4-4990-7536-4310-17DC253C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Should be written out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0968-7FA4-4250-7E80-60E2A3A6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78A49C-AC5F-6AC3-A9A2-C80EA03398B5}"/>
                  </a:ext>
                </a:extLst>
              </p14:cNvPr>
              <p14:cNvContentPartPr/>
              <p14:nvPr/>
            </p14:nvContentPartPr>
            <p14:xfrm>
              <a:off x="4541304" y="35330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78A49C-AC5F-6AC3-A9A2-C80EA03398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3664" y="31766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B7919C-CA28-C2FA-DDC7-5680F5854BBC}"/>
                  </a:ext>
                </a:extLst>
              </p14:cNvPr>
              <p14:cNvContentPartPr/>
              <p14:nvPr/>
            </p14:nvContentPartPr>
            <p14:xfrm>
              <a:off x="1713144" y="2976627"/>
              <a:ext cx="2523600" cy="10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B7919C-CA28-C2FA-DDC7-5680F5854B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5147" y="2940503"/>
                <a:ext cx="2559235" cy="17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0880F6-ECB6-C0BD-527C-4EB6F09C0B9A}"/>
                  </a:ext>
                </a:extLst>
              </p14:cNvPr>
              <p14:cNvContentPartPr/>
              <p14:nvPr/>
            </p14:nvContentPartPr>
            <p14:xfrm>
              <a:off x="1763544" y="3822627"/>
              <a:ext cx="2626200" cy="12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0880F6-ECB6-C0BD-527C-4EB6F09C0B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45904" y="3786627"/>
                <a:ext cx="2661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C7FF25-557E-1D11-64E3-753590C53650}"/>
                  </a:ext>
                </a:extLst>
              </p14:cNvPr>
              <p14:cNvContentPartPr/>
              <p14:nvPr/>
            </p14:nvContentPartPr>
            <p14:xfrm>
              <a:off x="1772904" y="4708587"/>
              <a:ext cx="2510280" cy="191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C7FF25-557E-1D11-64E3-753590C536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55264" y="4672587"/>
                <a:ext cx="25459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33E0A3-76E8-BD49-D7B2-85B2E45B8BD8}"/>
                  </a:ext>
                </a:extLst>
              </p14:cNvPr>
              <p14:cNvContentPartPr/>
              <p14:nvPr/>
            </p14:nvContentPartPr>
            <p14:xfrm>
              <a:off x="1865064" y="4792827"/>
              <a:ext cx="2225160" cy="10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33E0A3-76E8-BD49-D7B2-85B2E45B8B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7424" y="4756827"/>
                <a:ext cx="2260800" cy="1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323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6EE8-33D3-97A6-C375-B6A488AD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Transition Tips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49B4-4990-7536-4310-17DC253C8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‘</a:t>
            </a:r>
            <a:r>
              <a:rPr lang="en-US" sz="3600" dirty="0"/>
              <a:t>Crowding’ – What should the audience remember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“Considering the fuel necessary to propel Heavy-Lift vehicles, let’s now look at how the Raptor engine revolutionized their “Impossible” method.” 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80968-7FA4-4250-7E80-60E2A3A6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2" descr="Raptor engine size comparison - 1.3m nozzle scaled : r/spacex">
            <a:extLst>
              <a:ext uri="{FF2B5EF4-FFF2-40B4-BE49-F238E27FC236}">
                <a16:creationId xmlns:a16="http://schemas.microsoft.com/office/drawing/2014/main" id="{5AFDEAA9-5ECD-AA34-BB93-1E974B43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32" y="2824007"/>
            <a:ext cx="6405563" cy="389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ailed diagram of the Raptor engine (ER26, gimbal) : r/spacex">
            <a:extLst>
              <a:ext uri="{FF2B5EF4-FFF2-40B4-BE49-F238E27FC236}">
                <a16:creationId xmlns:a16="http://schemas.microsoft.com/office/drawing/2014/main" id="{7670F7AE-84FB-6BC0-FA0E-1A92EC68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2820054"/>
            <a:ext cx="4742769" cy="376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79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Structure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sz="3200" dirty="0"/>
              <a:t>Introduction and Conclusion</a:t>
            </a:r>
          </a:p>
        </p:txBody>
      </p:sp>
    </p:spTree>
    <p:extLst>
      <p:ext uri="{BB962C8B-B14F-4D97-AF65-F5344CB8AC3E}">
        <p14:creationId xmlns:p14="http://schemas.microsoft.com/office/powerpoint/2010/main" val="2514245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92E0C-FB86-ED84-9C7F-2E94F1C5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and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F7FA6-8817-A4A0-8216-1D368334B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3792537" cy="3979625"/>
          </a:xfrm>
        </p:spPr>
        <p:txBody>
          <a:bodyPr/>
          <a:lstStyle/>
          <a:p>
            <a:r>
              <a:rPr lang="en-US" sz="3200" dirty="0"/>
              <a:t>Patterns</a:t>
            </a:r>
          </a:p>
          <a:p>
            <a:r>
              <a:rPr lang="en-US" sz="3200" dirty="0"/>
              <a:t>Transitions should:</a:t>
            </a:r>
          </a:p>
          <a:p>
            <a:pPr lvl="1"/>
            <a:r>
              <a:rPr lang="en-US" sz="3200" dirty="0"/>
              <a:t>Previous</a:t>
            </a:r>
          </a:p>
          <a:p>
            <a:pPr lvl="1"/>
            <a:r>
              <a:rPr lang="en-US" sz="3200" dirty="0"/>
              <a:t>Future</a:t>
            </a:r>
          </a:p>
          <a:p>
            <a:pPr lvl="1"/>
            <a:r>
              <a:rPr lang="en-US" sz="3200" dirty="0"/>
              <a:t>Pause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EF048-9205-9EB0-9154-00E62D23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856513-37AE-530B-91EF-DB17AB9C9BE2}"/>
              </a:ext>
            </a:extLst>
          </p:cNvPr>
          <p:cNvSpPr txBox="1">
            <a:spLocks/>
          </p:cNvSpPr>
          <p:nvPr/>
        </p:nvSpPr>
        <p:spPr>
          <a:xfrm>
            <a:off x="5952333" y="2113199"/>
            <a:ext cx="3792537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Transition Tips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Use Thesis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Written out fully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Correct any Crowding</a:t>
            </a:r>
          </a:p>
        </p:txBody>
      </p:sp>
    </p:spTree>
    <p:extLst>
      <p:ext uri="{BB962C8B-B14F-4D97-AF65-F5344CB8AC3E}">
        <p14:creationId xmlns:p14="http://schemas.microsoft.com/office/powerpoint/2010/main" val="27665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0874-4EE1-077B-3731-737571FB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 –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A93D-181A-E73A-4555-D06A8054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– </a:t>
            </a:r>
          </a:p>
          <a:p>
            <a:r>
              <a:rPr lang="en-US" dirty="0"/>
              <a:t>MAIN POINT 1:</a:t>
            </a:r>
          </a:p>
          <a:p>
            <a:pPr lvl="1"/>
            <a:r>
              <a:rPr lang="en-US" dirty="0"/>
              <a:t>FIRST ARTICLE/SOURCE</a:t>
            </a:r>
          </a:p>
          <a:p>
            <a:pPr lvl="1"/>
            <a:r>
              <a:rPr lang="en-US" dirty="0"/>
              <a:t>SUMMARY OF THAT ONE PIECE OF INFORMATION</a:t>
            </a:r>
          </a:p>
          <a:p>
            <a:r>
              <a:rPr lang="en-US" dirty="0"/>
              <a:t>MAIN POINT 2</a:t>
            </a:r>
          </a:p>
          <a:p>
            <a:pPr lvl="1"/>
            <a:r>
              <a:rPr lang="en-US" dirty="0"/>
              <a:t>SECOND ARTICLE/RESOURCE</a:t>
            </a:r>
          </a:p>
          <a:p>
            <a:pPr lvl="1"/>
            <a:r>
              <a:rPr lang="en-US" dirty="0"/>
              <a:t>SUMMARY OF THAT ONE PIECE OF NEW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8EC89-74C5-E685-8849-4CCC687B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CC402-3C54-A198-C1F6-A8B4C5017271}"/>
              </a:ext>
            </a:extLst>
          </p:cNvPr>
          <p:cNvSpPr txBox="1"/>
          <p:nvPr/>
        </p:nvSpPr>
        <p:spPr>
          <a:xfrm>
            <a:off x="924891" y="2984110"/>
            <a:ext cx="4035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CLAIM ABOUT MAIN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EVIDENCE TO SUPPORT CLAIM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OF CLAIM TO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8BC73-D24B-6E2F-D47E-42CC871578F6}"/>
              </a:ext>
            </a:extLst>
          </p:cNvPr>
          <p:cNvSpPr txBox="1"/>
          <p:nvPr/>
        </p:nvSpPr>
        <p:spPr>
          <a:xfrm>
            <a:off x="2675834" y="2295663"/>
            <a:ext cx="757713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Have you ever considered that we shouldn’t be taking speech classes first thing in the morning. </a:t>
            </a:r>
          </a:p>
          <a:p>
            <a:r>
              <a:rPr lang="en-US" sz="2800" dirty="0"/>
              <a:t>….</a:t>
            </a:r>
          </a:p>
          <a:p>
            <a:r>
              <a:rPr lang="en-US" sz="2800" dirty="0"/>
              <a:t> “…this is exactly what Dr. Susan Thompson explores in their 2021 article </a:t>
            </a:r>
            <a:r>
              <a:rPr lang="en-US" sz="2800" i="1" dirty="0"/>
              <a:t>Morning Speech Classes are really Dumb</a:t>
            </a:r>
            <a:r>
              <a:rPr lang="en-US" sz="2800" dirty="0"/>
              <a:t>.” </a:t>
            </a:r>
          </a:p>
          <a:p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5046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1787-84B1-C83F-C62D-8031CA4D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“Getting the audiences attention”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4612-1E53-019B-031D-E06CB0570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“Unique Connection”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Get to the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Funnel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Establishing flow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0E4E1-6164-B97B-66A1-BC6EF34C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E9F4-3028-0990-2189-C76AD834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681037"/>
            <a:ext cx="11091600" cy="1332000"/>
          </a:xfrm>
        </p:spPr>
        <p:txBody>
          <a:bodyPr/>
          <a:lstStyle/>
          <a:p>
            <a:r>
              <a:rPr lang="en-US" dirty="0"/>
              <a:t>Unique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1BC3-3BE9-A3E4-6B6E-DA800EDF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6400" cy="4351338"/>
          </a:xfrm>
        </p:spPr>
        <p:txBody>
          <a:bodyPr/>
          <a:lstStyle/>
          <a:p>
            <a:r>
              <a:rPr lang="en-US" sz="4400" dirty="0"/>
              <a:t>Why are we here? </a:t>
            </a:r>
          </a:p>
          <a:p>
            <a:pPr lvl="1"/>
            <a:r>
              <a:rPr lang="en-US" sz="4800" dirty="0"/>
              <a:t>Am I?</a:t>
            </a:r>
          </a:p>
          <a:p>
            <a:pPr lvl="2"/>
            <a:r>
              <a:rPr lang="en-US" sz="4800" dirty="0"/>
              <a:t>Selected</a:t>
            </a:r>
          </a:p>
          <a:p>
            <a:pPr lvl="2"/>
            <a:r>
              <a:rPr lang="en-US" sz="4800" dirty="0"/>
              <a:t>Chosen</a:t>
            </a:r>
          </a:p>
          <a:p>
            <a:pPr lvl="2"/>
            <a:r>
              <a:rPr lang="en-US" sz="4800" dirty="0"/>
              <a:t>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EB1-F344-3795-9613-C3F58211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5AB35-3916-5BDB-406A-0099D99F34B4}"/>
              </a:ext>
            </a:extLst>
          </p:cNvPr>
          <p:cNvSpPr txBox="1"/>
          <p:nvPr/>
        </p:nvSpPr>
        <p:spPr>
          <a:xfrm>
            <a:off x="4691063" y="3784624"/>
            <a:ext cx="6103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Representative, varied formality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7739-8D9B-6D09-3443-E42791F49B66}"/>
              </a:ext>
            </a:extLst>
          </p:cNvPr>
          <p:cNvSpPr txBox="1"/>
          <p:nvPr/>
        </p:nvSpPr>
        <p:spPr>
          <a:xfrm>
            <a:off x="4691063" y="4556983"/>
            <a:ext cx="637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My relationship with the content, I establish formality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B96C4-6550-0C22-BF91-9BA84D6EF02D}"/>
              </a:ext>
            </a:extLst>
          </p:cNvPr>
          <p:cNvSpPr txBox="1"/>
          <p:nvPr/>
        </p:nvSpPr>
        <p:spPr>
          <a:xfrm>
            <a:off x="4691063" y="5715298"/>
            <a:ext cx="5443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Task oriented, informal</a:t>
            </a:r>
          </a:p>
          <a:p>
            <a:endParaRPr lang="en-US" dirty="0"/>
          </a:p>
        </p:txBody>
      </p:sp>
      <p:pic>
        <p:nvPicPr>
          <p:cNvPr id="2050" name="Picture 2" descr="Future of Food Conference - EIT Food">
            <a:extLst>
              <a:ext uri="{FF2B5EF4-FFF2-40B4-BE49-F238E27FC236}">
                <a16:creationId xmlns:a16="http://schemas.microsoft.com/office/drawing/2014/main" id="{27E1C7EF-193C-133C-39A1-9766F167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582" y="844674"/>
            <a:ext cx="5623845" cy="27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7 ways to make a great impression during a client dinner with your boss">
            <a:extLst>
              <a:ext uri="{FF2B5EF4-FFF2-40B4-BE49-F238E27FC236}">
                <a16:creationId xmlns:a16="http://schemas.microsoft.com/office/drawing/2014/main" id="{3CA56B25-C275-D9A0-4AA6-B5F43E460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90" y="788990"/>
            <a:ext cx="5280753" cy="29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7 of the Best Commencement Speeches of 2018">
            <a:extLst>
              <a:ext uri="{FF2B5EF4-FFF2-40B4-BE49-F238E27FC236}">
                <a16:creationId xmlns:a16="http://schemas.microsoft.com/office/drawing/2014/main" id="{5BCBDD38-4A2B-B830-CAE3-44CAB9578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34" y="1077287"/>
            <a:ext cx="4876766" cy="27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vin Hart to perform at Nationwide Arena in November | 10tv.com">
            <a:extLst>
              <a:ext uri="{FF2B5EF4-FFF2-40B4-BE49-F238E27FC236}">
                <a16:creationId xmlns:a16="http://schemas.microsoft.com/office/drawing/2014/main" id="{7AF77443-2C2C-687F-81E1-0A870DE6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96" y="1038411"/>
            <a:ext cx="5005785" cy="281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eeting facilitation and moderation techniques | Sherpany">
            <a:extLst>
              <a:ext uri="{FF2B5EF4-FFF2-40B4-BE49-F238E27FC236}">
                <a16:creationId xmlns:a16="http://schemas.microsoft.com/office/drawing/2014/main" id="{9F7C663F-A218-D8E6-C299-AFD6569E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9525"/>
            <a:ext cx="4660900" cy="33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7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E9F4-3028-0990-2189-C76AD834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1BC3-3BE9-A3E4-6B6E-DA800EDF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Why am I here? </a:t>
            </a:r>
          </a:p>
          <a:p>
            <a:r>
              <a:rPr lang="en-US" sz="4000" dirty="0"/>
              <a:t>What works?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What works for me?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What are my delivery limitations?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EB1-F344-3795-9613-C3F58211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8ABED8-7D28-8F5C-EA76-19C756DEDBB1}"/>
              </a:ext>
            </a:extLst>
          </p:cNvPr>
          <p:cNvCxnSpPr/>
          <p:nvPr/>
        </p:nvCxnSpPr>
        <p:spPr>
          <a:xfrm>
            <a:off x="4775200" y="2452415"/>
            <a:ext cx="6350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FF68DE7-DFEA-9978-09D7-C3583F180786}"/>
              </a:ext>
            </a:extLst>
          </p:cNvPr>
          <p:cNvSpPr txBox="1"/>
          <p:nvPr/>
        </p:nvSpPr>
        <p:spPr>
          <a:xfrm>
            <a:off x="4203700" y="27916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DB41F-B89C-F456-E6A9-B9B9C4794B5D}"/>
              </a:ext>
            </a:extLst>
          </p:cNvPr>
          <p:cNvSpPr txBox="1"/>
          <p:nvPr/>
        </p:nvSpPr>
        <p:spPr>
          <a:xfrm>
            <a:off x="10541000" y="283659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939995-558D-D59C-6B1E-E189E85C3B8D}"/>
              </a:ext>
            </a:extLst>
          </p:cNvPr>
          <p:cNvCxnSpPr/>
          <p:nvPr/>
        </p:nvCxnSpPr>
        <p:spPr>
          <a:xfrm>
            <a:off x="6299200" y="2452415"/>
            <a:ext cx="0" cy="56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948277-35DC-21B1-B3A2-748D4730F0AF}"/>
              </a:ext>
            </a:extLst>
          </p:cNvPr>
          <p:cNvSpPr txBox="1"/>
          <p:nvPr/>
        </p:nvSpPr>
        <p:spPr>
          <a:xfrm>
            <a:off x="5765800" y="2955409"/>
            <a:ext cx="1447800" cy="36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News Story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BAE0C3-6EC9-4BBA-6EBA-C4FDFB9C7CDC}"/>
              </a:ext>
            </a:extLst>
          </p:cNvPr>
          <p:cNvCxnSpPr/>
          <p:nvPr/>
        </p:nvCxnSpPr>
        <p:spPr>
          <a:xfrm>
            <a:off x="8509000" y="1886749"/>
            <a:ext cx="0" cy="56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F0CF97-1976-356C-AA6A-2309E2B5BFB4}"/>
              </a:ext>
            </a:extLst>
          </p:cNvPr>
          <p:cNvSpPr txBox="1"/>
          <p:nvPr/>
        </p:nvSpPr>
        <p:spPr>
          <a:xfrm>
            <a:off x="7848600" y="1493853"/>
            <a:ext cx="1447800" cy="369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Narrative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3159B3-1518-1ADC-CE72-5567AFA71FC7}"/>
              </a:ext>
            </a:extLst>
          </p:cNvPr>
          <p:cNvCxnSpPr/>
          <p:nvPr/>
        </p:nvCxnSpPr>
        <p:spPr>
          <a:xfrm>
            <a:off x="5219700" y="1889933"/>
            <a:ext cx="0" cy="56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82B568-3A26-4EE3-A542-22E39E9FEA68}"/>
              </a:ext>
            </a:extLst>
          </p:cNvPr>
          <p:cNvSpPr txBox="1"/>
          <p:nvPr/>
        </p:nvSpPr>
        <p:spPr>
          <a:xfrm>
            <a:off x="4495800" y="129560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Raise your hand if…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4585B-FB78-66FC-D027-011C39A9DEC2}"/>
              </a:ext>
            </a:extLst>
          </p:cNvPr>
          <p:cNvCxnSpPr/>
          <p:nvPr/>
        </p:nvCxnSpPr>
        <p:spPr>
          <a:xfrm>
            <a:off x="5765800" y="1881275"/>
            <a:ext cx="0" cy="56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E67B7E-710D-14F1-33FF-DD0857C3A5A9}"/>
              </a:ext>
            </a:extLst>
          </p:cNvPr>
          <p:cNvSpPr txBox="1"/>
          <p:nvPr/>
        </p:nvSpPr>
        <p:spPr>
          <a:xfrm>
            <a:off x="5753101" y="135090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Published Article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FD130A2-7D3D-4A69-BC10-CF38CCB3B8AE}"/>
              </a:ext>
            </a:extLst>
          </p:cNvPr>
          <p:cNvCxnSpPr/>
          <p:nvPr/>
        </p:nvCxnSpPr>
        <p:spPr>
          <a:xfrm>
            <a:off x="10011569" y="2445436"/>
            <a:ext cx="0" cy="56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2F42E2-977A-C640-F65B-D893F4089A9C}"/>
              </a:ext>
            </a:extLst>
          </p:cNvPr>
          <p:cNvSpPr txBox="1"/>
          <p:nvPr/>
        </p:nvSpPr>
        <p:spPr>
          <a:xfrm>
            <a:off x="9287669" y="3007884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Effective* Humor</a:t>
            </a:r>
          </a:p>
        </p:txBody>
      </p:sp>
    </p:spTree>
    <p:extLst>
      <p:ext uri="{BB962C8B-B14F-4D97-AF65-F5344CB8AC3E}">
        <p14:creationId xmlns:p14="http://schemas.microsoft.com/office/powerpoint/2010/main" val="14568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3" grpId="0"/>
      <p:bldP spid="15" grpId="0"/>
      <p:bldP spid="9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E9F4-3028-0990-2189-C76AD834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1BC3-3BE9-A3E4-6B6E-DA800EDF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872037" cy="3979625"/>
          </a:xfrm>
        </p:spPr>
        <p:txBody>
          <a:bodyPr/>
          <a:lstStyle/>
          <a:p>
            <a:r>
              <a:rPr lang="en-US" sz="4000" dirty="0"/>
              <a:t>What is filler?</a:t>
            </a:r>
          </a:p>
          <a:p>
            <a:pPr lvl="1"/>
            <a:r>
              <a:rPr lang="en-US" sz="3200" dirty="0"/>
              <a:t>Adding to complete?</a:t>
            </a:r>
          </a:p>
          <a:p>
            <a:pPr lvl="1"/>
            <a:r>
              <a:rPr lang="en-US" sz="3200" b="1" dirty="0"/>
              <a:t>Good ideas sometimes don’t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EB1-F344-3795-9613-C3F58211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43</a:t>
            </a:fld>
            <a:endParaRPr lang="en-US" dirty="0"/>
          </a:p>
        </p:txBody>
      </p:sp>
      <p:pic>
        <p:nvPicPr>
          <p:cNvPr id="4098" name="Picture 2" descr="How to Use a Rubric to Score Writing - Essentials in Writing - YouTube">
            <a:extLst>
              <a:ext uri="{FF2B5EF4-FFF2-40B4-BE49-F238E27FC236}">
                <a16:creationId xmlns:a16="http://schemas.microsoft.com/office/drawing/2014/main" id="{07AE9407-AC43-0292-719B-2E1C1F944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1" y="3467248"/>
            <a:ext cx="510267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89314-DB6D-5405-6EBD-637D6FBFF713}"/>
              </a:ext>
            </a:extLst>
          </p:cNvPr>
          <p:cNvSpPr txBox="1"/>
          <p:nvPr/>
        </p:nvSpPr>
        <p:spPr>
          <a:xfrm>
            <a:off x="5653542" y="1374834"/>
            <a:ext cx="5626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Misadventures with Officer Stanley Muscle, and that time I got arrested for “Political Terrorism”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Our ship “captain” Steve, proves a point by jumping overboard into the ocean with the sharks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Hilary Clinton’s secret service detail “corrects” me when I politely tell her she’s sitting in my conference chair.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10 minute, 10-million-dollar Power Point presentation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E48265-394D-D66A-165E-64EA3CE85669}"/>
              </a:ext>
            </a:extLst>
          </p:cNvPr>
          <p:cNvSpPr txBox="1">
            <a:spLocks/>
          </p:cNvSpPr>
          <p:nvPr/>
        </p:nvSpPr>
        <p:spPr>
          <a:xfrm>
            <a:off x="5983742" y="2224324"/>
            <a:ext cx="5799137" cy="408440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believe I’m credible on this subject because…”</a:t>
            </a:r>
          </a:p>
          <a:p>
            <a:r>
              <a:rPr lang="en-US" dirty="0"/>
              <a:t>“Some other prerequisites to consider…”</a:t>
            </a:r>
          </a:p>
          <a:p>
            <a:r>
              <a:rPr lang="en-US" dirty="0"/>
              <a:t>“Our text defines ___________ as,…”</a:t>
            </a:r>
          </a:p>
          <a:p>
            <a:r>
              <a:rPr lang="en-US" dirty="0"/>
              <a:t>“I believe a 5</a:t>
            </a:r>
            <a:r>
              <a:rPr lang="en-US" baseline="30000" dirty="0"/>
              <a:t>th</a:t>
            </a:r>
            <a:r>
              <a:rPr lang="en-US" dirty="0"/>
              <a:t> grader would understand ___________”</a:t>
            </a:r>
          </a:p>
        </p:txBody>
      </p:sp>
    </p:spTree>
    <p:extLst>
      <p:ext uri="{BB962C8B-B14F-4D97-AF65-F5344CB8AC3E}">
        <p14:creationId xmlns:p14="http://schemas.microsoft.com/office/powerpoint/2010/main" val="407566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7E9F4-3028-0990-2189-C76AD834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B1BC3-3BE9-A3E4-6B6E-DA800EDF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Example should be visible throughout the presentation*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EB1-F344-3795-9613-C3F582116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44</a:t>
            </a:fld>
            <a:endParaRPr lang="en-US" dirty="0"/>
          </a:p>
        </p:txBody>
      </p:sp>
      <p:pic>
        <p:nvPicPr>
          <p:cNvPr id="2050" name="Picture 2" descr="Californians Without Health Insurance Will Pay A Penalty — Or Not |  California Healthline">
            <a:extLst>
              <a:ext uri="{FF2B5EF4-FFF2-40B4-BE49-F238E27FC236}">
                <a16:creationId xmlns:a16="http://schemas.microsoft.com/office/drawing/2014/main" id="{DDB4407F-C5ED-48CB-E14B-DB1C575CF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0" y="3102882"/>
            <a:ext cx="3714359" cy="24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New dominant COVID-19 strain emerges in Los Angeles County">
            <a:extLst>
              <a:ext uri="{FF2B5EF4-FFF2-40B4-BE49-F238E27FC236}">
                <a16:creationId xmlns:a16="http://schemas.microsoft.com/office/drawing/2014/main" id="{63461D9F-812C-BD6D-AD43-BB0F6EF1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36" y="2721470"/>
            <a:ext cx="1938337" cy="141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3210D8-C925-9353-2766-2731DDE098C4}"/>
              </a:ext>
            </a:extLst>
          </p:cNvPr>
          <p:cNvCxnSpPr/>
          <p:nvPr/>
        </p:nvCxnSpPr>
        <p:spPr>
          <a:xfrm flipV="1">
            <a:off x="4406736" y="3640427"/>
            <a:ext cx="622300" cy="3692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407A6-A2B8-AF1D-19D4-B9F0C6A8ECD7}"/>
              </a:ext>
            </a:extLst>
          </p:cNvPr>
          <p:cNvCxnSpPr>
            <a:cxnSpLocks/>
          </p:cNvCxnSpPr>
          <p:nvPr/>
        </p:nvCxnSpPr>
        <p:spPr>
          <a:xfrm>
            <a:off x="4406736" y="4846034"/>
            <a:ext cx="737217" cy="242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ome - Granite Student Living">
            <a:extLst>
              <a:ext uri="{FF2B5EF4-FFF2-40B4-BE49-F238E27FC236}">
                <a16:creationId xmlns:a16="http://schemas.microsoft.com/office/drawing/2014/main" id="{24F1DA82-CBE9-B968-A397-70E6118D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345" y="4553098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John Travolta GIFs | Gfycat">
            <a:extLst>
              <a:ext uri="{FF2B5EF4-FFF2-40B4-BE49-F238E27FC236}">
                <a16:creationId xmlns:a16="http://schemas.microsoft.com/office/drawing/2014/main" id="{546FCA05-CF4A-2E96-0AEE-D3BBDBB7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973312"/>
            <a:ext cx="46672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56708-3939-16C3-3EDF-6451020F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the point </a:t>
            </a:r>
            <a:r>
              <a:rPr lang="en-US" sz="1400" dirty="0"/>
              <a:t>yes, I understand the irony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2B86-99D9-823E-814A-6916A63C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Don’t hide your topic</a:t>
            </a:r>
          </a:p>
          <a:p>
            <a:pPr lvl="1"/>
            <a:r>
              <a:rPr lang="en-US" sz="3600" dirty="0"/>
              <a:t>Intentions should be clear before thesis</a:t>
            </a:r>
          </a:p>
          <a:p>
            <a:r>
              <a:rPr lang="en-US" sz="3600" dirty="0"/>
              <a:t>Don’t be tedious</a:t>
            </a:r>
          </a:p>
          <a:p>
            <a:pPr lvl="1"/>
            <a:r>
              <a:rPr lang="en-US" sz="3600" dirty="0"/>
              <a:t>Complex body? Shorten the introduction.</a:t>
            </a:r>
          </a:p>
          <a:p>
            <a:pPr lvl="1"/>
            <a:r>
              <a:rPr lang="en-US" sz="3600" dirty="0"/>
              <a:t>Complicated story? Slow it down.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C581-59F7-615D-4EA2-69B409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45</a:t>
            </a:fld>
            <a:endParaRPr lang="en-US" dirty="0"/>
          </a:p>
        </p:txBody>
      </p:sp>
      <p:pic>
        <p:nvPicPr>
          <p:cNvPr id="1026" name="Picture 2" descr="Food delivery robots ready to roll at Purdue University campus">
            <a:extLst>
              <a:ext uri="{FF2B5EF4-FFF2-40B4-BE49-F238E27FC236}">
                <a16:creationId xmlns:a16="http://schemas.microsoft.com/office/drawing/2014/main" id="{97AA6B2E-0342-2BB4-B657-699B8137B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2" y="3535412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6B371-6C10-286E-5CB3-B53BDC680BC8}"/>
              </a:ext>
            </a:extLst>
          </p:cNvPr>
          <p:cNvSpPr txBox="1"/>
          <p:nvPr/>
        </p:nvSpPr>
        <p:spPr>
          <a:xfrm>
            <a:off x="6599240" y="3590657"/>
            <a:ext cx="46101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Today we will explore what Machine Learning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the Starship Robots use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this means for the future of Purdue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FC4B30E-706B-4757-01A3-FE52B6F40CD7}"/>
              </a:ext>
            </a:extLst>
          </p:cNvPr>
          <p:cNvSpPr txBox="1">
            <a:spLocks/>
          </p:cNvSpPr>
          <p:nvPr/>
        </p:nvSpPr>
        <p:spPr>
          <a:xfrm>
            <a:off x="6599240" y="3462288"/>
            <a:ext cx="4260056" cy="385143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What are the Starship Delivery Robots</a:t>
            </a:r>
          </a:p>
          <a:p>
            <a:pPr marL="285750" indent="-285750"/>
            <a:r>
              <a:rPr lang="en-US" sz="2800" dirty="0"/>
              <a:t>How they work</a:t>
            </a:r>
          </a:p>
          <a:p>
            <a:pPr marL="285750" indent="-285750"/>
            <a:r>
              <a:rPr lang="en-US" sz="2800" dirty="0"/>
              <a:t>Lastly, we will answer why the robot followed the other Muppets into traffic.  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6E59-15AF-DF45-083D-125F7260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Funnel 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B258-DD39-704B-56E4-0D49F2DD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General to the specific</a:t>
            </a:r>
          </a:p>
          <a:p>
            <a:r>
              <a:rPr lang="en-US" sz="3600" dirty="0"/>
              <a:t>Specific to 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966CE-E479-78F5-E21D-F2B76F1F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AB940-D7D7-40B5-AFBF-99E721314619}"/>
              </a:ext>
            </a:extLst>
          </p:cNvPr>
          <p:cNvSpPr txBox="1"/>
          <p:nvPr/>
        </p:nvSpPr>
        <p:spPr>
          <a:xfrm>
            <a:off x="6096000" y="1690688"/>
            <a:ext cx="4925786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International soccer. </a:t>
            </a:r>
            <a:r>
              <a:rPr lang="en-US" b="1" dirty="0"/>
              <a:t>Countries without central water, have national teams</a:t>
            </a:r>
            <a:r>
              <a:rPr lang="en-US" dirty="0"/>
              <a:t>. Universal language. </a:t>
            </a:r>
            <a:r>
              <a:rPr lang="en-US" b="1" dirty="0"/>
              <a:t>MONEY</a:t>
            </a:r>
            <a:r>
              <a:rPr lang="en-US" dirty="0"/>
              <a:t>. Winter world cup? America good weather fans?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20BC1-405F-DE84-7F2A-09BB7BE5F2E9}"/>
              </a:ext>
            </a:extLst>
          </p:cNvPr>
          <p:cNvSpPr txBox="1"/>
          <p:nvPr/>
        </p:nvSpPr>
        <p:spPr>
          <a:xfrm>
            <a:off x="6906078" y="3331707"/>
            <a:ext cx="3409043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Impactful moment. </a:t>
            </a:r>
            <a:r>
              <a:rPr lang="en-US" b="1" dirty="0"/>
              <a:t>Outlandish statistics. Introduction of conflict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1F4E3-EC0D-E47A-D8AD-79C6266B751B}"/>
              </a:ext>
            </a:extLst>
          </p:cNvPr>
          <p:cNvSpPr txBox="1"/>
          <p:nvPr/>
        </p:nvSpPr>
        <p:spPr>
          <a:xfrm>
            <a:off x="7567839" y="4695728"/>
            <a:ext cx="2020661" cy="12003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 and focus on key topic.</a:t>
            </a:r>
          </a:p>
          <a:p>
            <a:pPr algn="ctr"/>
            <a:r>
              <a:rPr lang="en-US" b="1" dirty="0"/>
              <a:t>FIFA picks world cup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933BB-BBB1-5699-24A5-7C3B86144DDB}"/>
              </a:ext>
            </a:extLst>
          </p:cNvPr>
          <p:cNvSpPr txBox="1"/>
          <p:nvPr/>
        </p:nvSpPr>
        <p:spPr>
          <a:xfrm>
            <a:off x="664994" y="3835779"/>
            <a:ext cx="4048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Today we will look at </a:t>
            </a:r>
            <a:r>
              <a:rPr lang="en-US" sz="2800" b="1" dirty="0"/>
              <a:t>FIFA, what it is</a:t>
            </a:r>
            <a:r>
              <a:rPr lang="en-US" sz="2800" dirty="0"/>
              <a:t>, it’s </a:t>
            </a:r>
            <a:r>
              <a:rPr lang="en-US" sz="2800" b="1" dirty="0"/>
              <a:t>role in geopolitics </a:t>
            </a:r>
            <a:r>
              <a:rPr lang="en-US" sz="2800" dirty="0"/>
              <a:t>and </a:t>
            </a:r>
            <a:r>
              <a:rPr lang="en-US" sz="2800" b="1" dirty="0"/>
              <a:t>how World Cup hosts are selected</a:t>
            </a:r>
            <a:r>
              <a:rPr lang="en-US" sz="2800" dirty="0"/>
              <a:t>. </a:t>
            </a:r>
          </a:p>
        </p:txBody>
      </p:sp>
      <p:pic>
        <p:nvPicPr>
          <p:cNvPr id="9" name="Picture 2" descr="FIFA World Cup (@FIFAWorldCup) / Twitter">
            <a:extLst>
              <a:ext uri="{FF2B5EF4-FFF2-40B4-BE49-F238E27FC236}">
                <a16:creationId xmlns:a16="http://schemas.microsoft.com/office/drawing/2014/main" id="{60BE01F8-0D04-929F-4521-F4BAC0D4C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32" y="3304581"/>
            <a:ext cx="1900912" cy="190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23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D8E5-FD42-CEBE-EE22-0D31C08D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5E25-800B-0BDC-30DF-0B6546CB3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05199"/>
            <a:ext cx="11090274" cy="3979625"/>
          </a:xfrm>
        </p:spPr>
        <p:txBody>
          <a:bodyPr/>
          <a:lstStyle/>
          <a:p>
            <a:r>
              <a:rPr lang="en-US" sz="3200" dirty="0"/>
              <a:t>Tell the audience how to act</a:t>
            </a:r>
          </a:p>
          <a:p>
            <a:r>
              <a:rPr lang="en-US" sz="3200" dirty="0"/>
              <a:t>What should they expect</a:t>
            </a:r>
          </a:p>
          <a:p>
            <a:r>
              <a:rPr lang="en-US" sz="3200" dirty="0"/>
              <a:t>Don’t switch tone’s</a:t>
            </a:r>
          </a:p>
          <a:p>
            <a:pPr lvl="1"/>
            <a:r>
              <a:rPr lang="en-US" sz="3200" dirty="0"/>
              <a:t>Funny/serious</a:t>
            </a:r>
          </a:p>
          <a:p>
            <a:pPr lvl="1"/>
            <a:r>
              <a:rPr lang="en-US" sz="3200" dirty="0"/>
              <a:t>Conversational/mechanical</a:t>
            </a:r>
          </a:p>
          <a:p>
            <a:pPr lvl="1"/>
            <a:r>
              <a:rPr lang="en-US" sz="3200" dirty="0"/>
              <a:t>Contradictory/Hypocritical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1BAF0-9B0D-4271-083C-96415CE7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47</a:t>
            </a:fld>
            <a:endParaRPr lang="en-US" dirty="0"/>
          </a:p>
        </p:txBody>
      </p:sp>
      <p:pic>
        <p:nvPicPr>
          <p:cNvPr id="2050" name="Picture 2" descr="Chef Ann Foundation | College Cafeteria Food: The Good, the Bad and…">
            <a:extLst>
              <a:ext uri="{FF2B5EF4-FFF2-40B4-BE49-F238E27FC236}">
                <a16:creationId xmlns:a16="http://schemas.microsoft.com/office/drawing/2014/main" id="{5D6E6B95-395E-958A-53CB-A5001A9D9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754" y="1179130"/>
            <a:ext cx="4709478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t: World Hunger Continues Dramatic Rise | Statista">
            <a:extLst>
              <a:ext uri="{FF2B5EF4-FFF2-40B4-BE49-F238E27FC236}">
                <a16:creationId xmlns:a16="http://schemas.microsoft.com/office/drawing/2014/main" id="{BDEAB6E3-DFCD-CC90-59D7-B4EE4378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22" y="1073598"/>
            <a:ext cx="4710803" cy="47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Science Behind Rockets - Space Coast Launches">
            <a:extLst>
              <a:ext uri="{FF2B5EF4-FFF2-40B4-BE49-F238E27FC236}">
                <a16:creationId xmlns:a16="http://schemas.microsoft.com/office/drawing/2014/main" id="{92A5B093-6604-4B25-9967-E6CB307B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16" y="1127107"/>
            <a:ext cx="5508014" cy="412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Does Life Insurance Work? Get the Facts! - AccuQuote">
            <a:extLst>
              <a:ext uri="{FF2B5EF4-FFF2-40B4-BE49-F238E27FC236}">
                <a16:creationId xmlns:a16="http://schemas.microsoft.com/office/drawing/2014/main" id="{DC213A8D-CE37-57D4-3CF8-00B5DA4A2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86" y="1405622"/>
            <a:ext cx="5915982" cy="383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5BBEC-B0FC-D9D7-454B-5976A11DC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49" y="275540"/>
            <a:ext cx="8281987" cy="2954655"/>
          </a:xfrm>
        </p:spPr>
        <p:txBody>
          <a:bodyPr/>
          <a:lstStyle/>
          <a:p>
            <a:r>
              <a:rPr lang="en-US" dirty="0"/>
              <a:t>Conclusion </a:t>
            </a:r>
            <a:br>
              <a:rPr lang="en-US" dirty="0"/>
            </a:br>
            <a:r>
              <a:rPr lang="en-US" dirty="0"/>
              <a:t>I promise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2E7768-0514-16E4-F24F-EA35C11467C1}"/>
              </a:ext>
            </a:extLst>
          </p:cNvPr>
          <p:cNvSpPr txBox="1">
            <a:spLocks/>
          </p:cNvSpPr>
          <p:nvPr/>
        </p:nvSpPr>
        <p:spPr>
          <a:xfrm>
            <a:off x="550863" y="2602835"/>
            <a:ext cx="11090274" cy="3979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What is the last line of your presentation?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What’s left?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Marking your exit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Bad Habits</a:t>
            </a:r>
          </a:p>
        </p:txBody>
      </p:sp>
    </p:spTree>
    <p:extLst>
      <p:ext uri="{BB962C8B-B14F-4D97-AF65-F5344CB8AC3E}">
        <p14:creationId xmlns:p14="http://schemas.microsoft.com/office/powerpoint/2010/main" val="41045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48F6-4EA4-D163-2F5B-F5ACB47D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left?*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671B9-09CF-E6A2-5DFF-27F11ABB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are your opinions of the subject?</a:t>
            </a:r>
          </a:p>
          <a:p>
            <a:r>
              <a:rPr lang="en-US" sz="3600" dirty="0"/>
              <a:t>What is the logical next step?</a:t>
            </a:r>
          </a:p>
          <a:p>
            <a:r>
              <a:rPr lang="en-US" sz="3600" dirty="0"/>
              <a:t>Are all loose ends tied off?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FF753-E8B8-BD80-E644-4BA0B18B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04E8-159B-F85A-028D-51F726A1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66DB-2D89-9639-B72A-BC206D947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Body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Transitions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C6980-39C3-B1FA-C4AD-687EDB96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9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22C3-071C-9B43-30B3-1F52DD81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 your Exit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04153-F561-94AC-8B37-5AF1528D3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Applause should not be confusing***</a:t>
            </a:r>
            <a:endParaRPr lang="en-US" dirty="0"/>
          </a:p>
          <a:p>
            <a:r>
              <a:rPr lang="en-US" sz="3200" dirty="0"/>
              <a:t>What is the last line of your speech?</a:t>
            </a:r>
          </a:p>
          <a:p>
            <a:pPr lvl="1"/>
            <a:r>
              <a:rPr lang="en-US" sz="2400" dirty="0"/>
              <a:t>Don’t stammer, don’t be passive </a:t>
            </a:r>
          </a:p>
          <a:p>
            <a:r>
              <a:rPr lang="en-US" sz="3200" dirty="0"/>
              <a:t>Thank the audience</a:t>
            </a:r>
          </a:p>
          <a:p>
            <a:pPr lvl="1"/>
            <a:r>
              <a:rPr lang="en-US" sz="2400" b="1" dirty="0"/>
              <a:t>Attach topic specific qualifier</a:t>
            </a:r>
          </a:p>
          <a:p>
            <a:pPr marL="457200" lvl="1" indent="0">
              <a:buNone/>
            </a:pPr>
            <a:r>
              <a:rPr lang="en-US" sz="2400" dirty="0"/>
              <a:t>“Thanks for watching, happy cooking.”</a:t>
            </a:r>
          </a:p>
          <a:p>
            <a:pPr marL="457200" lvl="1" indent="0">
              <a:buNone/>
            </a:pPr>
            <a:r>
              <a:rPr lang="en-US" sz="2400" dirty="0"/>
              <a:t>“Thanks for playing along, you all have been a great audience.”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A433-E04F-AD5A-22D3-0CC61AB92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9358-DBED-5AB0-4F99-CF1297DD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E14C4-A255-2506-C71F-E594CAC66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25625"/>
            <a:ext cx="10515600" cy="4351338"/>
          </a:xfrm>
        </p:spPr>
        <p:txBody>
          <a:bodyPr/>
          <a:lstStyle/>
          <a:p>
            <a:r>
              <a:rPr lang="en-US" sz="4000" dirty="0"/>
              <a:t>“In Conclusion” </a:t>
            </a:r>
          </a:p>
          <a:p>
            <a:r>
              <a:rPr lang="en-US" sz="4000" dirty="0"/>
              <a:t>“I hope”</a:t>
            </a:r>
          </a:p>
          <a:p>
            <a:r>
              <a:rPr lang="en-US" sz="4000" dirty="0"/>
              <a:t>Late references, New examples</a:t>
            </a:r>
          </a:p>
          <a:p>
            <a:r>
              <a:rPr lang="en-US" sz="4000" dirty="0"/>
              <a:t>Sprinting to the finish</a:t>
            </a:r>
          </a:p>
          <a:p>
            <a:r>
              <a:rPr lang="en-US" sz="4000" dirty="0"/>
              <a:t>Too much commentary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B5D31-486C-AB65-8CF1-4B138EAF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51</a:t>
            </a:fld>
            <a:endParaRPr lang="en-US" dirty="0"/>
          </a:p>
        </p:txBody>
      </p:sp>
      <p:pic>
        <p:nvPicPr>
          <p:cNvPr id="2052" name="Picture 4" descr="Student Memes - Conclusion!!! - Wattpad">
            <a:extLst>
              <a:ext uri="{FF2B5EF4-FFF2-40B4-BE49-F238E27FC236}">
                <a16:creationId xmlns:a16="http://schemas.microsoft.com/office/drawing/2014/main" id="{075AC950-5E8D-7418-ECB7-976F8DCC1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598489"/>
            <a:ext cx="5194300" cy="289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5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A3C8-E85C-4C3E-83C4-DC8CF7F8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5200-8E3A-3C03-4DD3-BA39FEC4A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Topic and Purpose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“Road Map”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Stands Alone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Simple and Calculated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6D4EA-59FF-F38D-DCA3-95B7C265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8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DA772-BF27-C46C-B684-44EB34C4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NOTE OF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C08E-4E83-1D3A-8F31-1A2836AE5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End Goal vs. Thesis</a:t>
            </a:r>
          </a:p>
          <a:p>
            <a:r>
              <a:rPr lang="en-US" sz="4400" dirty="0"/>
              <a:t>Yes, the End Goal can still be the Thesis statement </a:t>
            </a:r>
          </a:p>
          <a:p>
            <a:r>
              <a:rPr lang="en-US" sz="4400" dirty="0"/>
              <a:t>If you see your ideas*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8BD0-2075-823F-B6BB-526AC242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3E99-2ACB-C6B0-A376-24696A189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AE54-BB56-BAF4-7942-16FF1E42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it? (Topic)</a:t>
            </a:r>
          </a:p>
          <a:p>
            <a:r>
              <a:rPr lang="en-US" sz="3600" dirty="0"/>
              <a:t>What about the topic should the audience be considering? (Purpose)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4BBC-8EEB-6DB9-2DCF-92F5F9FB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2" descr="Double Coffee Iced Latte | Torani">
            <a:extLst>
              <a:ext uri="{FF2B5EF4-FFF2-40B4-BE49-F238E27FC236}">
                <a16:creationId xmlns:a16="http://schemas.microsoft.com/office/drawing/2014/main" id="{B66C421C-9205-58E3-7AB4-DABEF62D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65" y="3552176"/>
            <a:ext cx="3811764" cy="25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asy Kimchi Jjigae with Spam | Beyond Kimchee">
            <a:extLst>
              <a:ext uri="{FF2B5EF4-FFF2-40B4-BE49-F238E27FC236}">
                <a16:creationId xmlns:a16="http://schemas.microsoft.com/office/drawing/2014/main" id="{D595F62E-3358-3873-FFE0-1EFF3CFA8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587" y="3568199"/>
            <a:ext cx="2756549" cy="275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6D39E0-8A01-FE78-85A2-10CB06BAB5B5}"/>
              </a:ext>
            </a:extLst>
          </p:cNvPr>
          <p:cNvSpPr txBox="1"/>
          <p:nvPr/>
        </p:nvSpPr>
        <p:spPr>
          <a:xfrm>
            <a:off x="313305" y="4391840"/>
            <a:ext cx="3004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-Save money</a:t>
            </a:r>
            <a:br>
              <a:rPr lang="en-US" sz="2800" dirty="0"/>
            </a:br>
            <a:r>
              <a:rPr lang="en-US" sz="2800" dirty="0"/>
              <a:t>-Secret to the Starbucks Flavor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63C6F-7A50-239B-FABA-A09CF47E2CC9}"/>
              </a:ext>
            </a:extLst>
          </p:cNvPr>
          <p:cNvSpPr txBox="1"/>
          <p:nvPr/>
        </p:nvSpPr>
        <p:spPr>
          <a:xfrm>
            <a:off x="9948863" y="3915411"/>
            <a:ext cx="1929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-Comfort food</a:t>
            </a:r>
          </a:p>
          <a:p>
            <a:r>
              <a:rPr lang="en-US" sz="2800" dirty="0"/>
              <a:t>-Taste of Home </a:t>
            </a:r>
          </a:p>
        </p:txBody>
      </p:sp>
    </p:spTree>
    <p:extLst>
      <p:ext uri="{BB962C8B-B14F-4D97-AF65-F5344CB8AC3E}">
        <p14:creationId xmlns:p14="http://schemas.microsoft.com/office/powerpoint/2010/main" val="117298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3C13-3BF3-EE67-2233-DB319CC1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“Road Map”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C590-8FE8-182C-85D2-F6661225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20" y="1681399"/>
            <a:ext cx="11090274" cy="3979625"/>
          </a:xfrm>
        </p:spPr>
        <p:txBody>
          <a:bodyPr/>
          <a:lstStyle/>
          <a:p>
            <a:r>
              <a:rPr lang="en-US" sz="3600" dirty="0"/>
              <a:t>Create a 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  <a:alpha val="60000"/>
                  </a:schemeClr>
                </a:solidFill>
              </a:rPr>
              <a:t>Repetitive Check List</a:t>
            </a:r>
          </a:p>
          <a:p>
            <a:r>
              <a:rPr lang="en-US" sz="3600" u="sng" dirty="0"/>
              <a:t>Indicate Direction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8C010-696D-FC16-086D-120285AD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D72EF-1059-7562-D5B3-3CB48E14111F}"/>
              </a:ext>
            </a:extLst>
          </p:cNvPr>
          <p:cNvSpPr txBox="1"/>
          <p:nvPr/>
        </p:nvSpPr>
        <p:spPr>
          <a:xfrm>
            <a:off x="7195457" y="3078975"/>
            <a:ext cx="3967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What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origami</a:t>
            </a:r>
            <a:r>
              <a:rPr lang="en-US" sz="2400" dirty="0"/>
              <a:t> is,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How </a:t>
            </a:r>
            <a:r>
              <a:rPr lang="en-US" sz="2400" dirty="0"/>
              <a:t>to fold an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origami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crane</a:t>
            </a:r>
            <a:r>
              <a:rPr lang="en-US" sz="2400" b="1" dirty="0"/>
              <a:t>,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Where </a:t>
            </a:r>
            <a:r>
              <a:rPr lang="en-US" sz="2400" dirty="0"/>
              <a:t>you can find instructions for other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origami animals</a:t>
            </a:r>
            <a:r>
              <a:rPr lang="en-US" sz="2400" dirty="0"/>
              <a:t>.</a:t>
            </a:r>
          </a:p>
        </p:txBody>
      </p:sp>
      <p:pic>
        <p:nvPicPr>
          <p:cNvPr id="2050" name="Picture 2" descr="Origami | Definition, History, Styles, &amp; Facts | Britannica">
            <a:extLst>
              <a:ext uri="{FF2B5EF4-FFF2-40B4-BE49-F238E27FC236}">
                <a16:creationId xmlns:a16="http://schemas.microsoft.com/office/drawing/2014/main" id="{A476D864-6898-05AC-3FBC-3CA5DD1C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2" y="3138801"/>
            <a:ext cx="4255182" cy="316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1263E-33DA-BA66-E3B1-C5563DC74EB9}"/>
              </a:ext>
            </a:extLst>
          </p:cNvPr>
          <p:cNvSpPr txBox="1"/>
          <p:nvPr/>
        </p:nvSpPr>
        <p:spPr>
          <a:xfrm>
            <a:off x="7195456" y="3070788"/>
            <a:ext cx="3967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How </a:t>
            </a:r>
            <a:r>
              <a:rPr lang="en-US" sz="2400" dirty="0"/>
              <a:t>to pick out new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strings</a:t>
            </a:r>
            <a:r>
              <a:rPr lang="en-US" sz="2400" dirty="0"/>
              <a:t>,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How </a:t>
            </a:r>
            <a:r>
              <a:rPr lang="en-US" sz="2400" dirty="0"/>
              <a:t>to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re-string </a:t>
            </a:r>
            <a:r>
              <a:rPr lang="en-US" sz="2400" dirty="0"/>
              <a:t>the guitar</a:t>
            </a:r>
            <a:r>
              <a:rPr lang="en-US" sz="2400" b="1" dirty="0"/>
              <a:t>,</a:t>
            </a:r>
            <a:br>
              <a:rPr lang="en-US" sz="2400" b="1" dirty="0"/>
            </a:br>
            <a:endParaRPr lang="en-US" sz="2400" b="1" dirty="0"/>
          </a:p>
          <a:p>
            <a:pPr marL="342900" indent="-342900">
              <a:buFont typeface="+mj-lt"/>
              <a:buAutoNum type="arabicPeriod"/>
            </a:pPr>
            <a:r>
              <a:rPr lang="en-US" sz="2400" u="sng" dirty="0"/>
              <a:t>And finally</a:t>
            </a:r>
            <a:r>
              <a:rPr lang="en-US" sz="2400" dirty="0"/>
              <a:t> tune the new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strings</a:t>
            </a:r>
            <a:r>
              <a:rPr lang="en-US" sz="2400" dirty="0"/>
              <a:t>.</a:t>
            </a:r>
          </a:p>
        </p:txBody>
      </p:sp>
      <p:pic>
        <p:nvPicPr>
          <p:cNvPr id="7" name="Picture 4" descr="How to Restring an Electric Guitar | Sweetwater">
            <a:extLst>
              <a:ext uri="{FF2B5EF4-FFF2-40B4-BE49-F238E27FC236}">
                <a16:creationId xmlns:a16="http://schemas.microsoft.com/office/drawing/2014/main" id="{D5455CDD-8DE8-D51A-E269-0191E2B94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06" y="3184326"/>
            <a:ext cx="4420493" cy="294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{47F45071-DD55-438D-92A1-38EBD64A49FF}tf33713516_win32</Template>
  <TotalTime>544</TotalTime>
  <Words>1814</Words>
  <Application>Microsoft Office PowerPoint</Application>
  <PresentationFormat>Widescreen</PresentationFormat>
  <Paragraphs>356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Gill Sans MT</vt:lpstr>
      <vt:lpstr>Walbaum Display</vt:lpstr>
      <vt:lpstr>3DFloatVTI</vt:lpstr>
      <vt:lpstr>Structure</vt:lpstr>
      <vt:lpstr>Oral Citations</vt:lpstr>
      <vt:lpstr>For Example </vt:lpstr>
      <vt:lpstr>Claim – Evidence</vt:lpstr>
      <vt:lpstr>Building a Speech</vt:lpstr>
      <vt:lpstr>Thesis</vt:lpstr>
      <vt:lpstr>BIG NOTE OF WARNING</vt:lpstr>
      <vt:lpstr>Topic and Purpose</vt:lpstr>
      <vt:lpstr>“Road Map”</vt:lpstr>
      <vt:lpstr>Stands Alone</vt:lpstr>
      <vt:lpstr>Simple</vt:lpstr>
      <vt:lpstr>Don’t Copy Me…</vt:lpstr>
      <vt:lpstr>The Basic idea of Power Points</vt:lpstr>
      <vt:lpstr>Considerations for Visuals, 6 Steps</vt:lpstr>
      <vt:lpstr>DO NOT COMPLICATE THE SLIDE </vt:lpstr>
      <vt:lpstr>Visuals</vt:lpstr>
      <vt:lpstr>Basics for presenting visuals</vt:lpstr>
      <vt:lpstr>Structure</vt:lpstr>
      <vt:lpstr>Starting from Scratch</vt:lpstr>
      <vt:lpstr>Building a Speech</vt:lpstr>
      <vt:lpstr>Thesis</vt:lpstr>
      <vt:lpstr>BIG NOTE OF WARNING</vt:lpstr>
      <vt:lpstr>Topic and Purpose</vt:lpstr>
      <vt:lpstr>“Road Map”</vt:lpstr>
      <vt:lpstr>Stands Alone</vt:lpstr>
      <vt:lpstr>Simple</vt:lpstr>
      <vt:lpstr>Structure</vt:lpstr>
      <vt:lpstr>Thesis</vt:lpstr>
      <vt:lpstr>Body</vt:lpstr>
      <vt:lpstr>Starting with the Body</vt:lpstr>
      <vt:lpstr>Patterns</vt:lpstr>
      <vt:lpstr>Continuous Connection</vt:lpstr>
      <vt:lpstr>Closing vs. Conclusion</vt:lpstr>
      <vt:lpstr>Transitions</vt:lpstr>
      <vt:lpstr>Useful Transition Tips </vt:lpstr>
      <vt:lpstr>Useful Transition Tips </vt:lpstr>
      <vt:lpstr>Useful Transition Tips </vt:lpstr>
      <vt:lpstr>Structure</vt:lpstr>
      <vt:lpstr>Body and Transitions</vt:lpstr>
      <vt:lpstr>“Getting the audiences attention”</vt:lpstr>
      <vt:lpstr>Unique Connection</vt:lpstr>
      <vt:lpstr>Unique Connection</vt:lpstr>
      <vt:lpstr>Unique Connection</vt:lpstr>
      <vt:lpstr>Unique Connection</vt:lpstr>
      <vt:lpstr>Get to the point yes, I understand the irony</vt:lpstr>
      <vt:lpstr>Funnel Content</vt:lpstr>
      <vt:lpstr>Set the flow</vt:lpstr>
      <vt:lpstr>Conclusion  I promise</vt:lpstr>
      <vt:lpstr>What’s left?*</vt:lpstr>
      <vt:lpstr>Marking your Exit</vt:lpstr>
      <vt:lpstr>Bad Habits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</dc:title>
  <dc:creator>Bowling, Roy Nathaniel</dc:creator>
  <cp:lastModifiedBy>Bowling, Roy Nathaniel</cp:lastModifiedBy>
  <cp:revision>7</cp:revision>
  <dcterms:created xsi:type="dcterms:W3CDTF">2023-02-09T17:16:47Z</dcterms:created>
  <dcterms:modified xsi:type="dcterms:W3CDTF">2023-02-15T13:08:37Z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